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362" r:id="rId2"/>
    <p:sldId id="256" r:id="rId3"/>
    <p:sldId id="271" r:id="rId4"/>
    <p:sldId id="280" r:id="rId5"/>
    <p:sldId id="312" r:id="rId6"/>
    <p:sldId id="357" r:id="rId7"/>
    <p:sldId id="310" r:id="rId8"/>
    <p:sldId id="272" r:id="rId9"/>
    <p:sldId id="283" r:id="rId10"/>
    <p:sldId id="356" r:id="rId11"/>
    <p:sldId id="381" r:id="rId12"/>
    <p:sldId id="288" r:id="rId13"/>
    <p:sldId id="374" r:id="rId14"/>
    <p:sldId id="309" r:id="rId15"/>
    <p:sldId id="375" r:id="rId16"/>
    <p:sldId id="311" r:id="rId17"/>
    <p:sldId id="358" r:id="rId18"/>
    <p:sldId id="289" r:id="rId19"/>
    <p:sldId id="290" r:id="rId20"/>
    <p:sldId id="293" r:id="rId21"/>
    <p:sldId id="294" r:id="rId22"/>
    <p:sldId id="296" r:id="rId23"/>
    <p:sldId id="379" r:id="rId24"/>
    <p:sldId id="297" r:id="rId25"/>
    <p:sldId id="301" r:id="rId26"/>
    <p:sldId id="275" r:id="rId27"/>
    <p:sldId id="276" r:id="rId28"/>
    <p:sldId id="331" r:id="rId29"/>
    <p:sldId id="360" r:id="rId30"/>
    <p:sldId id="382" r:id="rId31"/>
    <p:sldId id="363" r:id="rId32"/>
    <p:sldId id="376" r:id="rId33"/>
    <p:sldId id="380" r:id="rId34"/>
    <p:sldId id="377" r:id="rId35"/>
    <p:sldId id="378" r:id="rId36"/>
    <p:sldId id="364" r:id="rId37"/>
    <p:sldId id="322" r:id="rId38"/>
    <p:sldId id="326" r:id="rId39"/>
    <p:sldId id="383" r:id="rId40"/>
    <p:sldId id="384" r:id="rId41"/>
    <p:sldId id="385" r:id="rId42"/>
    <p:sldId id="386" r:id="rId43"/>
    <p:sldId id="278" r:id="rId44"/>
    <p:sldId id="372" r:id="rId45"/>
    <p:sldId id="365" r:id="rId46"/>
    <p:sldId id="361" r:id="rId47"/>
    <p:sldId id="279" r:id="rId48"/>
    <p:sldId id="317" r:id="rId49"/>
    <p:sldId id="319" r:id="rId50"/>
    <p:sldId id="320" r:id="rId51"/>
    <p:sldId id="325" r:id="rId52"/>
    <p:sldId id="324" r:id="rId53"/>
    <p:sldId id="323" r:id="rId54"/>
    <p:sldId id="373" r:id="rId55"/>
    <p:sldId id="282" r:id="rId56"/>
    <p:sldId id="30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FF0458-BBB5-4501-9D0F-455B03F61853}">
          <p14:sldIdLst>
            <p14:sldId id="362"/>
            <p14:sldId id="256"/>
            <p14:sldId id="271"/>
            <p14:sldId id="280"/>
            <p14:sldId id="312"/>
            <p14:sldId id="357"/>
            <p14:sldId id="310"/>
            <p14:sldId id="272"/>
            <p14:sldId id="283"/>
            <p14:sldId id="356"/>
            <p14:sldId id="381"/>
            <p14:sldId id="288"/>
            <p14:sldId id="374"/>
            <p14:sldId id="309"/>
            <p14:sldId id="375"/>
            <p14:sldId id="311"/>
            <p14:sldId id="358"/>
            <p14:sldId id="289"/>
            <p14:sldId id="290"/>
            <p14:sldId id="293"/>
            <p14:sldId id="294"/>
            <p14:sldId id="296"/>
            <p14:sldId id="379"/>
            <p14:sldId id="297"/>
            <p14:sldId id="301"/>
            <p14:sldId id="275"/>
            <p14:sldId id="276"/>
            <p14:sldId id="331"/>
            <p14:sldId id="360"/>
            <p14:sldId id="382"/>
            <p14:sldId id="363"/>
            <p14:sldId id="376"/>
            <p14:sldId id="380"/>
            <p14:sldId id="377"/>
            <p14:sldId id="378"/>
            <p14:sldId id="364"/>
            <p14:sldId id="322"/>
            <p14:sldId id="326"/>
            <p14:sldId id="383"/>
            <p14:sldId id="384"/>
            <p14:sldId id="385"/>
            <p14:sldId id="386"/>
            <p14:sldId id="278"/>
            <p14:sldId id="372"/>
            <p14:sldId id="365"/>
            <p14:sldId id="361"/>
            <p14:sldId id="279"/>
            <p14:sldId id="317"/>
            <p14:sldId id="319"/>
            <p14:sldId id="320"/>
            <p14:sldId id="325"/>
            <p14:sldId id="324"/>
            <p14:sldId id="323"/>
            <p14:sldId id="373"/>
            <p14:sldId id="282"/>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657" autoAdjust="0"/>
  </p:normalViewPr>
  <p:slideViewPr>
    <p:cSldViewPr snapToGrid="0">
      <p:cViewPr varScale="1">
        <p:scale>
          <a:sx n="68" d="100"/>
          <a:sy n="68" d="100"/>
        </p:scale>
        <p:origin x="126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7A3CC-CF30-4BED-8E3C-870878B515DD}" type="datetimeFigureOut">
              <a:rPr lang="en-IN" smtClean="0"/>
              <a:t>15-08-2024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4E39B-21D3-4B52-8E8D-29E5E4252E7C}" type="slidenum">
              <a:rPr lang="en-IN" smtClean="0"/>
              <a:t>‹#›</a:t>
            </a:fld>
            <a:endParaRPr lang="en-IN"/>
          </a:p>
        </p:txBody>
      </p:sp>
    </p:spTree>
    <p:extLst>
      <p:ext uri="{BB962C8B-B14F-4D97-AF65-F5344CB8AC3E}">
        <p14:creationId xmlns:p14="http://schemas.microsoft.com/office/powerpoint/2010/main" val="4279844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A4E39B-21D3-4B52-8E8D-29E5E4252E7C}" type="slidenum">
              <a:rPr lang="en-IN" smtClean="0"/>
              <a:t>1</a:t>
            </a:fld>
            <a:endParaRPr lang="en-IN"/>
          </a:p>
        </p:txBody>
      </p:sp>
    </p:spTree>
    <p:extLst>
      <p:ext uri="{BB962C8B-B14F-4D97-AF65-F5344CB8AC3E}">
        <p14:creationId xmlns:p14="http://schemas.microsoft.com/office/powerpoint/2010/main" val="308890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malignant" and "benign"</a:t>
            </a:r>
          </a:p>
        </p:txBody>
      </p:sp>
      <p:sp>
        <p:nvSpPr>
          <p:cNvPr id="4" name="Slide Number Placeholder 3"/>
          <p:cNvSpPr>
            <a:spLocks noGrp="1"/>
          </p:cNvSpPr>
          <p:nvPr>
            <p:ph type="sldNum" sz="quarter" idx="5"/>
          </p:nvPr>
        </p:nvSpPr>
        <p:spPr/>
        <p:txBody>
          <a:bodyPr/>
          <a:lstStyle/>
          <a:p>
            <a:fld id="{A1A4E39B-21D3-4B52-8E8D-29E5E4252E7C}" type="slidenum">
              <a:rPr lang="en-IN" smtClean="0"/>
              <a:t>21</a:t>
            </a:fld>
            <a:endParaRPr lang="en-IN"/>
          </a:p>
        </p:txBody>
      </p:sp>
    </p:spTree>
    <p:extLst>
      <p:ext uri="{BB962C8B-B14F-4D97-AF65-F5344CB8AC3E}">
        <p14:creationId xmlns:p14="http://schemas.microsoft.com/office/powerpoint/2010/main" val="156184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A4E39B-21D3-4B52-8E8D-29E5E4252E7C}" type="slidenum">
              <a:rPr lang="en-IN" smtClean="0"/>
              <a:t>28</a:t>
            </a:fld>
            <a:endParaRPr lang="en-IN"/>
          </a:p>
        </p:txBody>
      </p:sp>
    </p:spTree>
    <p:extLst>
      <p:ext uri="{BB962C8B-B14F-4D97-AF65-F5344CB8AC3E}">
        <p14:creationId xmlns:p14="http://schemas.microsoft.com/office/powerpoint/2010/main" val="305390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Association</a:t>
            </a:r>
            <a:r>
              <a:rPr lang="en-US" b="0" i="0" dirty="0">
                <a:solidFill>
                  <a:srgbClr val="202124"/>
                </a:solidFill>
                <a:effectLst/>
                <a:latin typeface="arial" panose="020B0604020202020204" pitchFamily="34" charset="0"/>
              </a:rPr>
              <a:t> is a </a:t>
            </a:r>
            <a:r>
              <a:rPr lang="en-US" b="1" i="0" dirty="0">
                <a:solidFill>
                  <a:srgbClr val="202124"/>
                </a:solidFill>
                <a:effectLst/>
                <a:latin typeface="arial" panose="020B0604020202020204" pitchFamily="34" charset="0"/>
              </a:rPr>
              <a:t>data mining</a:t>
            </a:r>
            <a:r>
              <a:rPr lang="en-US" b="0" i="0" dirty="0">
                <a:solidFill>
                  <a:srgbClr val="202124"/>
                </a:solidFill>
                <a:effectLst/>
                <a:latin typeface="arial" panose="020B0604020202020204" pitchFamily="34" charset="0"/>
              </a:rPr>
              <a:t> function that discovers the probability of the co-occurrence of items in a collection. The relationships between co-occurring items are expressed as </a:t>
            </a:r>
            <a:r>
              <a:rPr lang="en-US" b="1" i="0" dirty="0">
                <a:solidFill>
                  <a:srgbClr val="202124"/>
                </a:solidFill>
                <a:effectLst/>
                <a:latin typeface="arial" panose="020B0604020202020204" pitchFamily="34" charset="0"/>
              </a:rPr>
              <a:t>association</a:t>
            </a:r>
            <a:r>
              <a:rPr lang="en-US" b="0" i="0" dirty="0">
                <a:solidFill>
                  <a:srgbClr val="202124"/>
                </a:solidFill>
                <a:effectLst/>
                <a:latin typeface="arial" panose="020B0604020202020204" pitchFamily="34" charset="0"/>
              </a:rPr>
              <a:t> rules. </a:t>
            </a:r>
            <a:r>
              <a:rPr lang="en-US" b="1" i="0" dirty="0">
                <a:solidFill>
                  <a:srgbClr val="202124"/>
                </a:solidFill>
                <a:effectLst/>
                <a:latin typeface="arial" panose="020B0604020202020204" pitchFamily="34" charset="0"/>
              </a:rPr>
              <a:t>Association</a:t>
            </a:r>
            <a:r>
              <a:rPr lang="en-US" b="0" i="0" dirty="0">
                <a:solidFill>
                  <a:srgbClr val="202124"/>
                </a:solidFill>
                <a:effectLst/>
                <a:latin typeface="arial" panose="020B0604020202020204" pitchFamily="34" charset="0"/>
              </a:rPr>
              <a:t> rules are often used to analyze sales transactions.</a:t>
            </a:r>
            <a:endParaRPr lang="en-IN" dirty="0"/>
          </a:p>
        </p:txBody>
      </p:sp>
      <p:sp>
        <p:nvSpPr>
          <p:cNvPr id="4" name="Slide Number Placeholder 3"/>
          <p:cNvSpPr>
            <a:spLocks noGrp="1"/>
          </p:cNvSpPr>
          <p:nvPr>
            <p:ph type="sldNum" sz="quarter" idx="5"/>
          </p:nvPr>
        </p:nvSpPr>
        <p:spPr/>
        <p:txBody>
          <a:bodyPr/>
          <a:lstStyle/>
          <a:p>
            <a:fld id="{A1A4E39B-21D3-4B52-8E8D-29E5E4252E7C}" type="slidenum">
              <a:rPr lang="en-IN" smtClean="0"/>
              <a:t>56</a:t>
            </a:fld>
            <a:endParaRPr lang="en-IN"/>
          </a:p>
        </p:txBody>
      </p:sp>
    </p:spTree>
    <p:extLst>
      <p:ext uri="{BB962C8B-B14F-4D97-AF65-F5344CB8AC3E}">
        <p14:creationId xmlns:p14="http://schemas.microsoft.com/office/powerpoint/2010/main" val="347263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1E50-1595-4293-B233-F32E51D02C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8D72C9-1C70-4D8F-A7EC-FB8DC0C83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9C45F0-3A6F-4662-8C3F-F4B82F89DE41}"/>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43BFFF50-6317-4653-BED1-D40FEC9270F3}"/>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C40FEF0-9443-42FB-A567-401FF4CF803C}"/>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318096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FDB7-6E85-4563-A517-A99013B4AF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A51881-C9F5-4906-B65F-C69435CDCB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123755-A883-4739-9477-2BB9A3BB1DEB}"/>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6A18E888-50EA-481A-997E-2C32A0DC63CD}"/>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7C78AF27-9F72-41F6-8784-EFBC0ECE2FC7}"/>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234150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9DB0A-4CCC-4B0F-B113-310FE713BA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A08F05-393D-4AAC-991A-6654873CB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4B07A9-1614-452F-AB39-93469229078A}"/>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7E45B4A5-7C38-4354-9CBA-F9EF006FA1F4}"/>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CE8134DD-11E7-4D9F-B032-FC1E53824331}"/>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2629049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16" b="0" i="0">
                <a:solidFill>
                  <a:schemeClr val="tx1"/>
                </a:solidFill>
                <a:latin typeface="Arial MT"/>
                <a:cs typeface="Arial MT"/>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6" b="0" i="0">
                <a:solidFill>
                  <a:srgbClr val="929292"/>
                </a:solidFill>
                <a:latin typeface="Arial MT"/>
                <a:cs typeface="Arial MT"/>
              </a:defRPr>
            </a:lvl1pPr>
          </a:lstStyle>
          <a:p>
            <a:pPr marL="8929"/>
            <a:r>
              <a:rPr lang="en-US"/>
              <a:t>Lecture</a:t>
            </a:r>
            <a:r>
              <a:rPr lang="en-US" spc="7"/>
              <a:t> </a:t>
            </a:r>
            <a:r>
              <a:rPr lang="en-US"/>
              <a:t>1:</a:t>
            </a:r>
            <a:r>
              <a:rPr lang="en-US" spc="11"/>
              <a:t> </a:t>
            </a:r>
            <a:r>
              <a:rPr lang="en-US" spc="-7"/>
              <a:t>Introduction</a:t>
            </a:r>
            <a:endParaRPr lang="en-US" spc="-7" dirty="0"/>
          </a:p>
        </p:txBody>
      </p:sp>
      <p:sp>
        <p:nvSpPr>
          <p:cNvPr id="6" name="Holder 6"/>
          <p:cNvSpPr>
            <a:spLocks noGrp="1"/>
          </p:cNvSpPr>
          <p:nvPr>
            <p:ph type="dt" sz="half" idx="6"/>
          </p:nvPr>
        </p:nvSpPr>
        <p:spPr/>
        <p:txBody>
          <a:bodyPr lIns="0" tIns="0" rIns="0" bIns="0"/>
          <a:lstStyle>
            <a:lvl1pPr>
              <a:defRPr sz="1406" b="0" i="0">
                <a:solidFill>
                  <a:srgbClr val="929292"/>
                </a:solidFill>
                <a:latin typeface="Arial MT"/>
                <a:cs typeface="Arial MT"/>
              </a:defRPr>
            </a:lvl1pPr>
          </a:lstStyle>
          <a:p>
            <a:pPr marL="8929"/>
            <a:r>
              <a:rPr lang="en-US" spc="-116"/>
              <a:t>STAT</a:t>
            </a:r>
            <a:r>
              <a:rPr lang="en-US" spc="21"/>
              <a:t> </a:t>
            </a:r>
            <a:r>
              <a:rPr lang="en-US"/>
              <a:t>451:</a:t>
            </a:r>
            <a:r>
              <a:rPr lang="en-US" spc="25"/>
              <a:t> </a:t>
            </a:r>
            <a:r>
              <a:rPr lang="en-US"/>
              <a:t>Intro</a:t>
            </a:r>
            <a:r>
              <a:rPr lang="en-US" spc="25"/>
              <a:t> </a:t>
            </a:r>
            <a:r>
              <a:rPr lang="en-US"/>
              <a:t>to</a:t>
            </a:r>
            <a:r>
              <a:rPr lang="en-US" spc="21"/>
              <a:t> </a:t>
            </a:r>
            <a:r>
              <a:rPr lang="en-US" spc="-18"/>
              <a:t>ML</a:t>
            </a:r>
            <a:endParaRPr lang="en-US" spc="-18" dirty="0"/>
          </a:p>
        </p:txBody>
      </p:sp>
      <p:sp>
        <p:nvSpPr>
          <p:cNvPr id="7" name="Holder 7"/>
          <p:cNvSpPr>
            <a:spLocks noGrp="1"/>
          </p:cNvSpPr>
          <p:nvPr>
            <p:ph type="sldNum" sz="quarter" idx="7"/>
          </p:nvPr>
        </p:nvSpPr>
        <p:spPr/>
        <p:txBody>
          <a:bodyPr lIns="0" tIns="0" rIns="0" bIns="0"/>
          <a:lstStyle>
            <a:lvl1pPr>
              <a:defRPr sz="1406" b="0" i="0">
                <a:solidFill>
                  <a:schemeClr val="tx1"/>
                </a:solidFill>
                <a:latin typeface="Arial MT"/>
                <a:cs typeface="Arial MT"/>
              </a:defRPr>
            </a:lvl1pPr>
          </a:lstStyle>
          <a:p>
            <a:pPr marL="26788">
              <a:spcBef>
                <a:spcPts val="25"/>
              </a:spcBef>
            </a:pPr>
            <a:fld id="{81D60167-4931-47E6-BA6A-407CBD079E47}" type="slidenum">
              <a:rPr lang="en-US" spc="-18" smtClean="0"/>
              <a:pPr marL="26788">
                <a:spcBef>
                  <a:spcPts val="25"/>
                </a:spcBef>
              </a:pPr>
              <a:t>‹#›</a:t>
            </a:fld>
            <a:endParaRPr lang="en-US" spc="-18" dirty="0"/>
          </a:p>
        </p:txBody>
      </p:sp>
    </p:spTree>
    <p:extLst>
      <p:ext uri="{BB962C8B-B14F-4D97-AF65-F5344CB8AC3E}">
        <p14:creationId xmlns:p14="http://schemas.microsoft.com/office/powerpoint/2010/main" val="14005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4C5D-089D-4AF4-9658-68A04E47C3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9591EF-B235-4CC0-B728-00D4EA9F56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860459-2500-48AF-AAB6-63F13CA3D3AE}"/>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1BB20F68-A2B8-450D-922C-F5DA3DDB5FCC}"/>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8373ECA2-6FF0-4801-95F0-5BEEFEC971CB}"/>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3466957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4E95-C9CF-44DA-9813-4C9F38CD6B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CD31FC-98D1-49B6-ADEB-95D4A22CB3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3BF11-6829-41D5-B89C-107B073B29EB}"/>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453920C8-A955-435C-832B-555CDB6232B4}"/>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FF1F5F2E-CBA7-486E-8527-1CE617DA513E}"/>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135120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9FF0-D77C-4687-9599-FE1CA84ECB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7E6666-08A9-4A06-93D9-130E56A44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0B8D3F-5643-4FDB-9DEA-B97578C51E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A3CF3C-B91B-4E94-ACC3-4B925124CC39}"/>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16133DD9-0290-49A6-B6B5-5F9395D1DA98}"/>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F7819435-91B5-41D5-A97B-983B346832BF}"/>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95145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5E92-21F1-48DD-89B1-91303A6C16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158F19-37C7-4C5A-B801-3AC52C7FF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C4EC0-0900-430A-B9A6-E01C4B240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1C7F60-CF8D-4B15-B1C6-AE699CF234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A3C6D0-E0E7-4C05-B6E8-A7632AEEF7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94B7B1-C3DE-4EA6-B9BF-8F6D27D1C742}"/>
              </a:ext>
            </a:extLst>
          </p:cNvPr>
          <p:cNvSpPr>
            <a:spLocks noGrp="1"/>
          </p:cNvSpPr>
          <p:nvPr>
            <p:ph type="dt" sz="half" idx="10"/>
          </p:nvPr>
        </p:nvSpPr>
        <p:spPr/>
        <p:txBody>
          <a:bodyPr/>
          <a:lstStyle/>
          <a:p>
            <a:r>
              <a:rPr lang="en-US"/>
              <a:t>Kriti Ohri</a:t>
            </a:r>
            <a:endParaRPr lang="en-IN"/>
          </a:p>
        </p:txBody>
      </p:sp>
      <p:sp>
        <p:nvSpPr>
          <p:cNvPr id="8" name="Footer Placeholder 7">
            <a:extLst>
              <a:ext uri="{FF2B5EF4-FFF2-40B4-BE49-F238E27FC236}">
                <a16:creationId xmlns:a16="http://schemas.microsoft.com/office/drawing/2014/main" id="{2C009C1A-76C7-4D84-99E1-71CD82F00FEB}"/>
              </a:ext>
            </a:extLst>
          </p:cNvPr>
          <p:cNvSpPr>
            <a:spLocks noGrp="1"/>
          </p:cNvSpPr>
          <p:nvPr>
            <p:ph type="ftr" sz="quarter" idx="11"/>
          </p:nvPr>
        </p:nvSpPr>
        <p:spPr/>
        <p:txBody>
          <a:bodyPr/>
          <a:lstStyle/>
          <a:p>
            <a:r>
              <a:rPr lang="en-IN"/>
              <a:t>Machine Learning</a:t>
            </a:r>
          </a:p>
        </p:txBody>
      </p:sp>
      <p:sp>
        <p:nvSpPr>
          <p:cNvPr id="9" name="Slide Number Placeholder 8">
            <a:extLst>
              <a:ext uri="{FF2B5EF4-FFF2-40B4-BE49-F238E27FC236}">
                <a16:creationId xmlns:a16="http://schemas.microsoft.com/office/drawing/2014/main" id="{05846FA1-2BDC-4258-800E-CA411F5941EC}"/>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310937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EDAF-C6F6-4B2E-9DEF-9BACCA154E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239382-AE83-429E-B073-26B02DFCF713}"/>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59726403-9BBC-4CEE-B26F-5E110097C62E}"/>
              </a:ext>
            </a:extLst>
          </p:cNvPr>
          <p:cNvSpPr>
            <a:spLocks noGrp="1"/>
          </p:cNvSpPr>
          <p:nvPr>
            <p:ph type="ftr" sz="quarter" idx="11"/>
          </p:nvPr>
        </p:nvSpPr>
        <p:spPr/>
        <p:txBody>
          <a:bodyPr/>
          <a:lstStyle/>
          <a:p>
            <a:r>
              <a:rPr lang="en-IN"/>
              <a:t>Machine Learning</a:t>
            </a:r>
          </a:p>
        </p:txBody>
      </p:sp>
      <p:sp>
        <p:nvSpPr>
          <p:cNvPr id="5" name="Slide Number Placeholder 4">
            <a:extLst>
              <a:ext uri="{FF2B5EF4-FFF2-40B4-BE49-F238E27FC236}">
                <a16:creationId xmlns:a16="http://schemas.microsoft.com/office/drawing/2014/main" id="{0967B03A-7C1D-4F48-BD3C-A375D319FBDE}"/>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48934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F4D48-C621-4207-9934-9DC146A10E43}"/>
              </a:ext>
            </a:extLst>
          </p:cNvPr>
          <p:cNvSpPr>
            <a:spLocks noGrp="1"/>
          </p:cNvSpPr>
          <p:nvPr>
            <p:ph type="dt" sz="half" idx="10"/>
          </p:nvPr>
        </p:nvSpPr>
        <p:spPr/>
        <p:txBody>
          <a:bodyPr/>
          <a:lstStyle/>
          <a:p>
            <a:r>
              <a:rPr lang="en-US"/>
              <a:t>Kriti Ohri</a:t>
            </a:r>
            <a:endParaRPr lang="en-IN" dirty="0"/>
          </a:p>
        </p:txBody>
      </p:sp>
      <p:sp>
        <p:nvSpPr>
          <p:cNvPr id="3" name="Footer Placeholder 2">
            <a:extLst>
              <a:ext uri="{FF2B5EF4-FFF2-40B4-BE49-F238E27FC236}">
                <a16:creationId xmlns:a16="http://schemas.microsoft.com/office/drawing/2014/main" id="{54BABFB5-5CEC-4192-9ECA-989E89BDD097}"/>
              </a:ext>
            </a:extLst>
          </p:cNvPr>
          <p:cNvSpPr>
            <a:spLocks noGrp="1"/>
          </p:cNvSpPr>
          <p:nvPr>
            <p:ph type="ftr" sz="quarter" idx="11"/>
          </p:nvPr>
        </p:nvSpPr>
        <p:spPr/>
        <p:txBody>
          <a:bodyPr/>
          <a:lstStyle/>
          <a:p>
            <a:r>
              <a:rPr lang="en-IN" dirty="0"/>
              <a:t>Machine Learning</a:t>
            </a:r>
          </a:p>
        </p:txBody>
      </p:sp>
      <p:sp>
        <p:nvSpPr>
          <p:cNvPr id="4" name="Slide Number Placeholder 3">
            <a:extLst>
              <a:ext uri="{FF2B5EF4-FFF2-40B4-BE49-F238E27FC236}">
                <a16:creationId xmlns:a16="http://schemas.microsoft.com/office/drawing/2014/main" id="{AB8E59E4-B108-4A8D-8F0D-AA33E22CE29F}"/>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855353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1875-AA85-4C3D-B175-49EA31942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20A855-5A0E-4648-B565-498DFA943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A1A0F1-DFD7-46B7-B853-6C78E96A5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DAC47-342B-44CC-AB0C-F44D135F48E1}"/>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BFE6BD28-CCB8-45DB-8210-A22C13F6DE91}"/>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7A3B77B1-360A-4D85-876C-75A250BC3194}"/>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1045030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530A-5D82-436B-BB29-6D8BD158B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1D1A07-C7EA-4139-9737-3A4730B0D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24C4C2-90B3-4688-850F-5261DA298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1A2DFE-2F0B-49A6-8F84-0B09BC973F65}"/>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02463C28-0C87-4E30-9C9A-BD7735891CDE}"/>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DFA85BE0-B97F-410B-8768-658187A14AED}"/>
              </a:ext>
            </a:extLst>
          </p:cNvPr>
          <p:cNvSpPr>
            <a:spLocks noGrp="1"/>
          </p:cNvSpPr>
          <p:nvPr>
            <p:ph type="sldNum" sz="quarter" idx="12"/>
          </p:nvPr>
        </p:nvSpPr>
        <p:spPr/>
        <p:txBody>
          <a:bodyPr/>
          <a:lstStyle/>
          <a:p>
            <a:fld id="{8E65B91F-2838-4F0A-92F6-55B92061FE43}" type="slidenum">
              <a:rPr lang="en-IN" smtClean="0"/>
              <a:t>‹#›</a:t>
            </a:fld>
            <a:endParaRPr lang="en-IN"/>
          </a:p>
        </p:txBody>
      </p:sp>
    </p:spTree>
    <p:extLst>
      <p:ext uri="{BB962C8B-B14F-4D97-AF65-F5344CB8AC3E}">
        <p14:creationId xmlns:p14="http://schemas.microsoft.com/office/powerpoint/2010/main" val="3988719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46FD-E34C-4000-AA96-52D3DD30B8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345AD4-7F12-4FC4-B02A-4F00A4980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1B456B-AE7D-48A6-BB0D-C45BB6457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Kriti Ohri</a:t>
            </a:r>
            <a:endParaRPr lang="en-IN"/>
          </a:p>
        </p:txBody>
      </p:sp>
      <p:sp>
        <p:nvSpPr>
          <p:cNvPr id="5" name="Footer Placeholder 4">
            <a:extLst>
              <a:ext uri="{FF2B5EF4-FFF2-40B4-BE49-F238E27FC236}">
                <a16:creationId xmlns:a16="http://schemas.microsoft.com/office/drawing/2014/main" id="{C60BE531-A9B9-4F1A-89B3-FD9D8B12DB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Machine Learning</a:t>
            </a:r>
          </a:p>
        </p:txBody>
      </p:sp>
      <p:sp>
        <p:nvSpPr>
          <p:cNvPr id="6" name="Slide Number Placeholder 5">
            <a:extLst>
              <a:ext uri="{FF2B5EF4-FFF2-40B4-BE49-F238E27FC236}">
                <a16:creationId xmlns:a16="http://schemas.microsoft.com/office/drawing/2014/main" id="{B9E89C5A-CE8D-49B3-B55F-16C7FF8BC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65B91F-2838-4F0A-92F6-55B92061FE43}" type="slidenum">
              <a:rPr lang="en-IN" smtClean="0"/>
              <a:t>‹#›</a:t>
            </a:fld>
            <a:endParaRPr lang="en-IN"/>
          </a:p>
        </p:txBody>
      </p:sp>
    </p:spTree>
    <p:extLst>
      <p:ext uri="{BB962C8B-B14F-4D97-AF65-F5344CB8AC3E}">
        <p14:creationId xmlns:p14="http://schemas.microsoft.com/office/powerpoint/2010/main" val="8131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bing.com/ck/a?!&amp;&amp;p=9158114ba42c886bJmltdHM9MTY2ODU1NjgwMCZpZ3VpZD0zZWZjMWQzYy01ZDhiLTY1NzEtM2I1Yy0wYzhhNWM2MzY0ZDYmaW5zaWQ9NTIwOA&amp;ptn=3&amp;hsh=3&amp;fclid=3efc1d3c-5d8b-6571-3b5c-0c8a5c6364d6&amp;psq=deprtaement+of+computer+scoence+and+engimnerring&amp;u=a1aHR0cHM6Ly93d3cuc2N1LmVkdS9lbmdpbmVlcmluZy9hY2FkZW1pYy1wcm9ncmFtcy9kZXBhcnRtZW50LW9mLWNvbXB1dGVyLWVuZ2luZWVyaW5nLw&amp;ntb=1"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youtube.com/watch?v=VMp6pq6_QjI"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347063"/>
            <a:ext cx="11801419"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 </a:t>
            </a:r>
            <a:endParaRPr kumimoji="0" lang="en-US" altLang="en-US" sz="8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01E913-B864-500D-8186-0A789C882082}"/>
              </a:ext>
            </a:extLst>
          </p:cNvPr>
          <p:cNvSpPr>
            <a:spLocks noChangeArrowheads="1"/>
          </p:cNvSpPr>
          <p:nvPr/>
        </p:nvSpPr>
        <p:spPr bwMode="auto">
          <a:xfrm>
            <a:off x="4057871" y="4747451"/>
            <a:ext cx="42017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MACHINE LEARNING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Dr. Kriti Ohri</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Assistant Professor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hlinkClick r:id="rId4"/>
              </a:rPr>
              <a:t>Department of Computer Science and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p:txBody>
          <a:body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p:txBody>
          <a:bodyPr/>
          <a:lstStyle/>
          <a:p>
            <a:r>
              <a:rPr lang="en-US"/>
              <a:t>Kriti Ohri</a:t>
            </a:r>
            <a:endParaRPr lang="en-IN"/>
          </a:p>
        </p:txBody>
      </p:sp>
      <p:sp>
        <p:nvSpPr>
          <p:cNvPr id="4" name="Slide Number Placeholder 3">
            <a:extLst>
              <a:ext uri="{FF2B5EF4-FFF2-40B4-BE49-F238E27FC236}">
                <a16:creationId xmlns:a16="http://schemas.microsoft.com/office/drawing/2014/main" id="{47B0E109-75B6-7E45-AD9E-A8C351A7BCE2}"/>
              </a:ext>
            </a:extLst>
          </p:cNvPr>
          <p:cNvSpPr>
            <a:spLocks noGrp="1"/>
          </p:cNvSpPr>
          <p:nvPr>
            <p:ph type="sldNum" sz="quarter" idx="12"/>
          </p:nvPr>
        </p:nvSpPr>
        <p:spPr/>
        <p:txBody>
          <a:bodyPr/>
          <a:lstStyle/>
          <a:p>
            <a:fld id="{8E65B91F-2838-4F0A-92F6-55B92061FE43}" type="slidenum">
              <a:rPr lang="en-IN" smtClean="0"/>
              <a:t>1</a:t>
            </a:fld>
            <a:endParaRPr lang="en-IN"/>
          </a:p>
        </p:txBody>
      </p:sp>
    </p:spTree>
    <p:extLst>
      <p:ext uri="{BB962C8B-B14F-4D97-AF65-F5344CB8AC3E}">
        <p14:creationId xmlns:p14="http://schemas.microsoft.com/office/powerpoint/2010/main" val="9663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ABB9-7EBB-963A-E421-008422034532}"/>
              </a:ext>
            </a:extLst>
          </p:cNvPr>
          <p:cNvSpPr>
            <a:spLocks noGrp="1"/>
          </p:cNvSpPr>
          <p:nvPr>
            <p:ph type="title"/>
          </p:nvPr>
        </p:nvSpPr>
        <p:spPr/>
        <p:txBody>
          <a:bodyPr>
            <a:normAutofit/>
          </a:bodyPr>
          <a:lstStyle/>
          <a:p>
            <a:pPr algn="ctr"/>
            <a:r>
              <a:rPr lang="en-IN" sz="3600" b="1" spc="-5" dirty="0">
                <a:solidFill>
                  <a:srgbClr val="3333FF"/>
                </a:solidFill>
                <a:latin typeface="Carlito"/>
              </a:rPr>
              <a:t>Supervised learning or label learning</a:t>
            </a:r>
          </a:p>
        </p:txBody>
      </p:sp>
      <p:pic>
        <p:nvPicPr>
          <p:cNvPr id="5" name="Content Placeholder 4">
            <a:extLst>
              <a:ext uri="{FF2B5EF4-FFF2-40B4-BE49-F238E27FC236}">
                <a16:creationId xmlns:a16="http://schemas.microsoft.com/office/drawing/2014/main" id="{F951F5D6-5A51-F89D-5DAE-9754551C14A6}"/>
              </a:ext>
            </a:extLst>
          </p:cNvPr>
          <p:cNvPicPr>
            <a:picLocks noGrp="1" noChangeAspect="1"/>
          </p:cNvPicPr>
          <p:nvPr>
            <p:ph idx="1"/>
          </p:nvPr>
        </p:nvPicPr>
        <p:blipFill>
          <a:blip r:embed="rId2"/>
          <a:stretch>
            <a:fillRect/>
          </a:stretch>
        </p:blipFill>
        <p:spPr>
          <a:xfrm>
            <a:off x="2027439" y="1913233"/>
            <a:ext cx="7657892" cy="4454910"/>
          </a:xfrm>
        </p:spPr>
      </p:pic>
      <p:sp>
        <p:nvSpPr>
          <p:cNvPr id="3" name="Date Placeholder 2">
            <a:extLst>
              <a:ext uri="{FF2B5EF4-FFF2-40B4-BE49-F238E27FC236}">
                <a16:creationId xmlns:a16="http://schemas.microsoft.com/office/drawing/2014/main" id="{9C372031-B6ED-0DB6-FF34-C7811082F8D1}"/>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934E8106-C734-9BD9-86AF-353364D0F3DA}"/>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C282BC91-2145-AD3E-E302-400F6C1C5E39}"/>
              </a:ext>
            </a:extLst>
          </p:cNvPr>
          <p:cNvSpPr>
            <a:spLocks noGrp="1"/>
          </p:cNvSpPr>
          <p:nvPr>
            <p:ph type="sldNum" sz="quarter" idx="12"/>
          </p:nvPr>
        </p:nvSpPr>
        <p:spPr/>
        <p:txBody>
          <a:bodyPr/>
          <a:lstStyle/>
          <a:p>
            <a:fld id="{8E65B91F-2838-4F0A-92F6-55B92061FE43}" type="slidenum">
              <a:rPr lang="en-IN" smtClean="0"/>
              <a:t>10</a:t>
            </a:fld>
            <a:endParaRPr lang="en-IN"/>
          </a:p>
        </p:txBody>
      </p:sp>
      <p:sp>
        <p:nvSpPr>
          <p:cNvPr id="36" name="Rectangle 35">
            <a:extLst>
              <a:ext uri="{FF2B5EF4-FFF2-40B4-BE49-F238E27FC236}">
                <a16:creationId xmlns:a16="http://schemas.microsoft.com/office/drawing/2014/main" id="{F1C3F2C1-1F65-4636-F275-CD3D8EC9C1E1}"/>
              </a:ext>
            </a:extLst>
          </p:cNvPr>
          <p:cNvSpPr/>
          <p:nvPr/>
        </p:nvSpPr>
        <p:spPr>
          <a:xfrm>
            <a:off x="2347274" y="5828285"/>
            <a:ext cx="1074656" cy="36512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483568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8FEA-897F-447E-0863-3C7252AB02D8}"/>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8A891849-B158-58DA-DC2A-2F3ECD1B53B0}"/>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FADB424B-D706-BAC6-C6E7-035BBEDEC506}"/>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78542608-9618-0844-6FFA-731F412D8DD5}"/>
              </a:ext>
            </a:extLst>
          </p:cNvPr>
          <p:cNvSpPr>
            <a:spLocks noGrp="1"/>
          </p:cNvSpPr>
          <p:nvPr>
            <p:ph type="sldNum" sz="quarter" idx="12"/>
          </p:nvPr>
        </p:nvSpPr>
        <p:spPr/>
        <p:txBody>
          <a:bodyPr/>
          <a:lstStyle/>
          <a:p>
            <a:fld id="{8E65B91F-2838-4F0A-92F6-55B92061FE43}" type="slidenum">
              <a:rPr lang="en-IN" smtClean="0"/>
              <a:t>11</a:t>
            </a:fld>
            <a:endParaRPr lang="en-IN"/>
          </a:p>
        </p:txBody>
      </p:sp>
      <p:pic>
        <p:nvPicPr>
          <p:cNvPr id="1026" name="Picture 2" descr="Predictive modeling, supervised machine learning, and pattern classification">
            <a:extLst>
              <a:ext uri="{FF2B5EF4-FFF2-40B4-BE49-F238E27FC236}">
                <a16:creationId xmlns:a16="http://schemas.microsoft.com/office/drawing/2014/main" id="{B211400B-745E-EB28-0A8D-3FFA54166DF8}"/>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8000"/>
                    </a14:imgEffect>
                  </a14:imgLayer>
                </a14:imgProps>
              </a:ext>
              <a:ext uri="{28A0092B-C50C-407E-A947-70E740481C1C}">
                <a14:useLocalDpi xmlns:a14="http://schemas.microsoft.com/office/drawing/2010/main" val="0"/>
              </a:ext>
            </a:extLst>
          </a:blip>
          <a:srcRect/>
          <a:stretch>
            <a:fillRect/>
          </a:stretch>
        </p:blipFill>
        <p:spPr bwMode="auto">
          <a:xfrm>
            <a:off x="2645332" y="643496"/>
            <a:ext cx="5508068" cy="589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69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EF20-B97F-4FE7-BEF7-AD1B7CF892BA}"/>
              </a:ext>
            </a:extLst>
          </p:cNvPr>
          <p:cNvSpPr>
            <a:spLocks noGrp="1"/>
          </p:cNvSpPr>
          <p:nvPr>
            <p:ph type="title"/>
          </p:nvPr>
        </p:nvSpPr>
        <p:spPr/>
        <p:txBody>
          <a:bodyPr>
            <a:normAutofit/>
          </a:bodyPr>
          <a:lstStyle/>
          <a:p>
            <a:pPr algn="ctr"/>
            <a:r>
              <a:rPr lang="en-US" sz="3600" b="1" spc="-5" dirty="0">
                <a:solidFill>
                  <a:srgbClr val="3333FF"/>
                </a:solidFill>
                <a:latin typeface="Carlito"/>
              </a:rPr>
              <a:t>Supervised learning</a:t>
            </a:r>
            <a:endParaRPr lang="en-IN" sz="3600" b="1" spc="-5" dirty="0">
              <a:solidFill>
                <a:srgbClr val="3333FF"/>
              </a:solidFill>
              <a:latin typeface="Carlito"/>
            </a:endParaRPr>
          </a:p>
        </p:txBody>
      </p:sp>
      <p:sp>
        <p:nvSpPr>
          <p:cNvPr id="3" name="Content Placeholder 2">
            <a:extLst>
              <a:ext uri="{FF2B5EF4-FFF2-40B4-BE49-F238E27FC236}">
                <a16:creationId xmlns:a16="http://schemas.microsoft.com/office/drawing/2014/main" id="{419EB947-634B-4C8D-9987-B45404B7E9FA}"/>
              </a:ext>
            </a:extLst>
          </p:cNvPr>
          <p:cNvSpPr>
            <a:spLocks noGrp="1"/>
          </p:cNvSpPr>
          <p:nvPr>
            <p:ph idx="1"/>
          </p:nvPr>
        </p:nvSpPr>
        <p:spPr/>
        <p:txBody>
          <a:bodyPr>
            <a:normAutofit fontScale="70000" lnSpcReduction="20000"/>
          </a:bodyPr>
          <a:lstStyle/>
          <a:p>
            <a:pPr marL="0" indent="0">
              <a:buNone/>
            </a:pPr>
            <a:r>
              <a:rPr lang="en-US" dirty="0"/>
              <a:t>					</a:t>
            </a:r>
          </a:p>
          <a:p>
            <a:pPr marL="0" indent="0">
              <a:buNone/>
            </a:pPr>
            <a:r>
              <a:rPr lang="en-US" dirty="0"/>
              <a:t>		</a:t>
            </a:r>
            <a:r>
              <a:rPr lang="en-US" dirty="0">
                <a:solidFill>
                  <a:srgbClr val="FF0000"/>
                </a:solidFill>
              </a:rPr>
              <a:t>X1	X2	…...	</a:t>
            </a:r>
            <a:r>
              <a:rPr lang="en-US" dirty="0" err="1">
                <a:solidFill>
                  <a:srgbClr val="FF0000"/>
                </a:solidFill>
              </a:rPr>
              <a:t>Xn</a:t>
            </a:r>
            <a:r>
              <a:rPr lang="en-US" dirty="0">
                <a:solidFill>
                  <a:srgbClr val="FF0000"/>
                </a:solidFill>
              </a:rPr>
              <a:t>	Y (discrete or continuous attribute label)</a:t>
            </a:r>
          </a:p>
          <a:p>
            <a:pPr marL="0" indent="0">
              <a:buNone/>
            </a:pPr>
            <a:r>
              <a:rPr lang="en-US" dirty="0"/>
              <a:t>Instance 1	a1	a2	…...	an	y1</a:t>
            </a:r>
          </a:p>
          <a:p>
            <a:pPr marL="0" indent="0">
              <a:buNone/>
            </a:pPr>
            <a:r>
              <a:rPr lang="en-US" dirty="0"/>
              <a:t>Instance 2	b1	b2	…...	bn	y2</a:t>
            </a:r>
          </a:p>
          <a:p>
            <a:pPr marL="0" indent="0">
              <a:buNone/>
            </a:pPr>
            <a:r>
              <a:rPr lang="en-US" dirty="0"/>
              <a:t>Instance 3	c1	c2	…...	</a:t>
            </a:r>
            <a:r>
              <a:rPr lang="en-US" dirty="0" err="1"/>
              <a:t>cn</a:t>
            </a:r>
            <a:r>
              <a:rPr lang="en-US" dirty="0"/>
              <a:t>	y3</a:t>
            </a:r>
          </a:p>
          <a:p>
            <a:pPr marL="0" indent="0">
              <a:buNone/>
            </a:pPr>
            <a:r>
              <a:rPr lang="en-US" dirty="0"/>
              <a:t>					</a:t>
            </a:r>
          </a:p>
          <a:p>
            <a:pPr marL="0" indent="0">
              <a:buNone/>
            </a:pPr>
            <a:r>
              <a:rPr lang="en-US" dirty="0"/>
              <a:t>test instance					</a:t>
            </a:r>
          </a:p>
          <a:p>
            <a:pPr marL="0" indent="0">
              <a:buNone/>
            </a:pPr>
            <a:r>
              <a:rPr lang="en-US" dirty="0"/>
              <a:t>z1,z2,..zn ……………………………………………………………………?					</a:t>
            </a:r>
          </a:p>
          <a:p>
            <a:pPr marL="0" indent="0">
              <a:buNone/>
            </a:pPr>
            <a:r>
              <a:rPr lang="en-US" dirty="0"/>
              <a:t>					</a:t>
            </a:r>
          </a:p>
          <a:p>
            <a:pPr marL="0" indent="0">
              <a:buNone/>
            </a:pPr>
            <a:r>
              <a:rPr lang="en-US" dirty="0">
                <a:solidFill>
                  <a:srgbClr val="FF0000"/>
                </a:solidFill>
              </a:rPr>
              <a:t>Discrete feature </a:t>
            </a:r>
            <a:r>
              <a:rPr lang="en-US" dirty="0"/>
              <a:t>-if it will rain or not tomorrow /or if the patient have a particular disease					 (classification problem)</a:t>
            </a:r>
          </a:p>
          <a:p>
            <a:pPr marL="0" indent="0">
              <a:buNone/>
            </a:pPr>
            <a:r>
              <a:rPr lang="en-US" dirty="0">
                <a:solidFill>
                  <a:srgbClr val="FF0000"/>
                </a:solidFill>
              </a:rPr>
              <a:t>Continuous feature</a:t>
            </a:r>
            <a:r>
              <a:rPr lang="en-US" dirty="0"/>
              <a:t>- predict the price of house (regression problem)					</a:t>
            </a:r>
          </a:p>
          <a:p>
            <a:pPr marL="0" indent="0">
              <a:buNone/>
            </a:pPr>
            <a:endParaRPr lang="en-IN" dirty="0"/>
          </a:p>
        </p:txBody>
      </p:sp>
      <p:sp>
        <p:nvSpPr>
          <p:cNvPr id="4" name="Date Placeholder 3">
            <a:extLst>
              <a:ext uri="{FF2B5EF4-FFF2-40B4-BE49-F238E27FC236}">
                <a16:creationId xmlns:a16="http://schemas.microsoft.com/office/drawing/2014/main" id="{A7A65BA2-8172-7A20-6804-8B72C1A023FB}"/>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CAF83A15-B1C2-1177-F66B-35304D4A1263}"/>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02161BA1-339D-3CBA-9DB6-0CD44D7911BD}"/>
              </a:ext>
            </a:extLst>
          </p:cNvPr>
          <p:cNvSpPr>
            <a:spLocks noGrp="1"/>
          </p:cNvSpPr>
          <p:nvPr>
            <p:ph type="sldNum" sz="quarter" idx="12"/>
          </p:nvPr>
        </p:nvSpPr>
        <p:spPr/>
        <p:txBody>
          <a:bodyPr/>
          <a:lstStyle/>
          <a:p>
            <a:fld id="{8E65B91F-2838-4F0A-92F6-55B92061FE43}" type="slidenum">
              <a:rPr lang="en-IN" smtClean="0"/>
              <a:t>12</a:t>
            </a:fld>
            <a:endParaRPr lang="en-IN"/>
          </a:p>
        </p:txBody>
      </p:sp>
    </p:spTree>
    <p:extLst>
      <p:ext uri="{BB962C8B-B14F-4D97-AF65-F5344CB8AC3E}">
        <p14:creationId xmlns:p14="http://schemas.microsoft.com/office/powerpoint/2010/main" val="70480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6AEB-B1EB-0C8A-D972-C58B2F4773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B0DA6E-B7F6-2CC4-B42F-61B6ECFEBC10}"/>
              </a:ext>
            </a:extLst>
          </p:cNvPr>
          <p:cNvSpPr>
            <a:spLocks noGrp="1"/>
          </p:cNvSpPr>
          <p:nvPr>
            <p:ph idx="1"/>
          </p:nvPr>
        </p:nvSpPr>
        <p:spPr/>
        <p:txBody>
          <a:bodyPr/>
          <a:lstStyle/>
          <a:p>
            <a:pPr algn="just"/>
            <a:r>
              <a:rPr lang="en-US" dirty="0"/>
              <a:t>Supervised learning can be categorized into two major subcategories: regression analysis and classification. In regression analysis, the target values or labels are continuous variables. In classification, the labels are so-called class labels, which can be understood as discrete class- or group-membership indicators.</a:t>
            </a:r>
            <a:endParaRPr lang="en-IN" dirty="0"/>
          </a:p>
        </p:txBody>
      </p:sp>
      <p:sp>
        <p:nvSpPr>
          <p:cNvPr id="4" name="Date Placeholder 3">
            <a:extLst>
              <a:ext uri="{FF2B5EF4-FFF2-40B4-BE49-F238E27FC236}">
                <a16:creationId xmlns:a16="http://schemas.microsoft.com/office/drawing/2014/main" id="{0575AA22-CF2A-B1C2-F10F-CF7FCF2F8EF4}"/>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688B85A9-29FE-A62B-91E3-28E71DAF2B36}"/>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B91130A0-4821-A2A1-2771-63C8FE9148EC}"/>
              </a:ext>
            </a:extLst>
          </p:cNvPr>
          <p:cNvSpPr>
            <a:spLocks noGrp="1"/>
          </p:cNvSpPr>
          <p:nvPr>
            <p:ph type="sldNum" sz="quarter" idx="12"/>
          </p:nvPr>
        </p:nvSpPr>
        <p:spPr/>
        <p:txBody>
          <a:bodyPr/>
          <a:lstStyle/>
          <a:p>
            <a:fld id="{8E65B91F-2838-4F0A-92F6-55B92061FE43}" type="slidenum">
              <a:rPr lang="en-IN" smtClean="0"/>
              <a:t>13</a:t>
            </a:fld>
            <a:endParaRPr lang="en-IN"/>
          </a:p>
        </p:txBody>
      </p:sp>
    </p:spTree>
    <p:extLst>
      <p:ext uri="{BB962C8B-B14F-4D97-AF65-F5344CB8AC3E}">
        <p14:creationId xmlns:p14="http://schemas.microsoft.com/office/powerpoint/2010/main" val="148256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B384-BD25-4F3A-82BA-F104FF32CECD}"/>
              </a:ext>
            </a:extLst>
          </p:cNvPr>
          <p:cNvSpPr>
            <a:spLocks noGrp="1"/>
          </p:cNvSpPr>
          <p:nvPr>
            <p:ph type="title"/>
          </p:nvPr>
        </p:nvSpPr>
        <p:spPr/>
        <p:txBody>
          <a:bodyPr>
            <a:normAutofit/>
          </a:bodyPr>
          <a:lstStyle/>
          <a:p>
            <a:pPr algn="ctr"/>
            <a:r>
              <a:rPr lang="en-US" sz="3600" b="1" spc="-5" dirty="0">
                <a:solidFill>
                  <a:srgbClr val="3333FF"/>
                </a:solidFill>
                <a:latin typeface="Carlito"/>
              </a:rPr>
              <a:t>Supervised Learning Types</a:t>
            </a:r>
            <a:endParaRPr lang="en-IN" sz="3600" b="1" spc="-5" dirty="0">
              <a:solidFill>
                <a:srgbClr val="3333FF"/>
              </a:solidFill>
              <a:latin typeface="Carlito"/>
            </a:endParaRPr>
          </a:p>
        </p:txBody>
      </p:sp>
      <p:sp>
        <p:nvSpPr>
          <p:cNvPr id="3" name="Content Placeholder 2">
            <a:extLst>
              <a:ext uri="{FF2B5EF4-FFF2-40B4-BE49-F238E27FC236}">
                <a16:creationId xmlns:a16="http://schemas.microsoft.com/office/drawing/2014/main" id="{99FA6484-FD99-4A1E-A801-8CA124A7A316}"/>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AAE351DC-663A-4CE0-A6E1-DB6EA96E71AB}"/>
              </a:ext>
            </a:extLst>
          </p:cNvPr>
          <p:cNvSpPr/>
          <p:nvPr/>
        </p:nvSpPr>
        <p:spPr>
          <a:xfrm>
            <a:off x="4474346" y="2201662"/>
            <a:ext cx="2547891" cy="5859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Supervised Learning</a:t>
            </a:r>
            <a:endParaRPr lang="en-IN" dirty="0"/>
          </a:p>
        </p:txBody>
      </p:sp>
      <p:sp>
        <p:nvSpPr>
          <p:cNvPr id="5" name="Rectangle 4">
            <a:extLst>
              <a:ext uri="{FF2B5EF4-FFF2-40B4-BE49-F238E27FC236}">
                <a16:creationId xmlns:a16="http://schemas.microsoft.com/office/drawing/2014/main" id="{7AFF51E6-E564-4117-961F-E94E625604B0}"/>
              </a:ext>
            </a:extLst>
          </p:cNvPr>
          <p:cNvSpPr/>
          <p:nvPr/>
        </p:nvSpPr>
        <p:spPr>
          <a:xfrm>
            <a:off x="2698812" y="3817398"/>
            <a:ext cx="2246050" cy="4882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Classification</a:t>
            </a:r>
            <a:endParaRPr lang="en-IN" dirty="0"/>
          </a:p>
        </p:txBody>
      </p:sp>
      <p:sp>
        <p:nvSpPr>
          <p:cNvPr id="6" name="Rectangle 5">
            <a:extLst>
              <a:ext uri="{FF2B5EF4-FFF2-40B4-BE49-F238E27FC236}">
                <a16:creationId xmlns:a16="http://schemas.microsoft.com/office/drawing/2014/main" id="{7C0A7DED-2282-4DAB-8538-A6657457B931}"/>
              </a:ext>
            </a:extLst>
          </p:cNvPr>
          <p:cNvSpPr/>
          <p:nvPr/>
        </p:nvSpPr>
        <p:spPr>
          <a:xfrm>
            <a:off x="6720396" y="3733854"/>
            <a:ext cx="2503503" cy="5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endParaRPr lang="en-IN" dirty="0"/>
          </a:p>
        </p:txBody>
      </p:sp>
      <p:cxnSp>
        <p:nvCxnSpPr>
          <p:cNvPr id="8" name="Straight Arrow Connector 7">
            <a:extLst>
              <a:ext uri="{FF2B5EF4-FFF2-40B4-BE49-F238E27FC236}">
                <a16:creationId xmlns:a16="http://schemas.microsoft.com/office/drawing/2014/main" id="{59B2110D-DE42-425E-BA72-C2EC17114119}"/>
              </a:ext>
            </a:extLst>
          </p:cNvPr>
          <p:cNvCxnSpPr/>
          <p:nvPr/>
        </p:nvCxnSpPr>
        <p:spPr>
          <a:xfrm flipH="1">
            <a:off x="4190260" y="2929631"/>
            <a:ext cx="1305018" cy="71909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6A68F2-2F5F-487C-866D-F98089B97247}"/>
              </a:ext>
            </a:extLst>
          </p:cNvPr>
          <p:cNvCxnSpPr>
            <a:cxnSpLocks/>
          </p:cNvCxnSpPr>
          <p:nvPr/>
        </p:nvCxnSpPr>
        <p:spPr>
          <a:xfrm>
            <a:off x="6192175" y="2955142"/>
            <a:ext cx="1318334" cy="71124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E103B9-E408-0A68-7243-72DCA8D4B7E8}"/>
              </a:ext>
            </a:extLst>
          </p:cNvPr>
          <p:cNvSpPr txBox="1"/>
          <p:nvPr/>
        </p:nvSpPr>
        <p:spPr>
          <a:xfrm>
            <a:off x="7094738" y="4322398"/>
            <a:ext cx="2743200" cy="1754326"/>
          </a:xfrm>
          <a:prstGeom prst="rect">
            <a:avLst/>
          </a:prstGeom>
          <a:noFill/>
        </p:spPr>
        <p:txBody>
          <a:bodyPr wrap="square" rtlCol="0">
            <a:spAutoFit/>
          </a:bodyPr>
          <a:lstStyle/>
          <a:p>
            <a:r>
              <a:rPr lang="en-IN" dirty="0"/>
              <a:t>Supervised learning task with </a:t>
            </a:r>
            <a:r>
              <a:rPr lang="en-IN" dirty="0">
                <a:solidFill>
                  <a:srgbClr val="FF0000"/>
                </a:solidFill>
              </a:rPr>
              <a:t>continuous class labels</a:t>
            </a:r>
            <a:r>
              <a:rPr lang="en-IN" dirty="0"/>
              <a:t>.</a:t>
            </a:r>
          </a:p>
          <a:p>
            <a:r>
              <a:rPr lang="en-IN" dirty="0" err="1"/>
              <a:t>Eg.</a:t>
            </a:r>
            <a:r>
              <a:rPr lang="en-IN" dirty="0"/>
              <a:t> Predicting house price.</a:t>
            </a:r>
          </a:p>
          <a:p>
            <a:r>
              <a:rPr lang="en-IN" dirty="0"/>
              <a:t>Prediction of temperature</a:t>
            </a:r>
          </a:p>
          <a:p>
            <a:endParaRPr lang="en-IN" dirty="0"/>
          </a:p>
        </p:txBody>
      </p:sp>
      <p:sp>
        <p:nvSpPr>
          <p:cNvPr id="10" name="TextBox 9">
            <a:extLst>
              <a:ext uri="{FF2B5EF4-FFF2-40B4-BE49-F238E27FC236}">
                <a16:creationId xmlns:a16="http://schemas.microsoft.com/office/drawing/2014/main" id="{457B0C5B-63B6-3920-8D2C-57D9F5400515}"/>
              </a:ext>
            </a:extLst>
          </p:cNvPr>
          <p:cNvSpPr txBox="1"/>
          <p:nvPr/>
        </p:nvSpPr>
        <p:spPr>
          <a:xfrm>
            <a:off x="2026593" y="4364262"/>
            <a:ext cx="4165582" cy="2308324"/>
          </a:xfrm>
          <a:prstGeom prst="rect">
            <a:avLst/>
          </a:prstGeom>
          <a:noFill/>
        </p:spPr>
        <p:txBody>
          <a:bodyPr wrap="square" rtlCol="0">
            <a:spAutoFit/>
          </a:bodyPr>
          <a:lstStyle/>
          <a:p>
            <a:pPr algn="just"/>
            <a:r>
              <a:rPr lang="en-IN" dirty="0"/>
              <a:t>Supervised learning task with </a:t>
            </a:r>
            <a:r>
              <a:rPr lang="en-IN" dirty="0">
                <a:solidFill>
                  <a:srgbClr val="FF0000"/>
                </a:solidFill>
              </a:rPr>
              <a:t>discrete class labels</a:t>
            </a:r>
            <a:r>
              <a:rPr lang="en-IN" dirty="0"/>
              <a:t>/ unordered, </a:t>
            </a:r>
          </a:p>
          <a:p>
            <a:pPr algn="just"/>
            <a:r>
              <a:rPr lang="en-IN" dirty="0" err="1"/>
              <a:t>Eg.</a:t>
            </a:r>
            <a:r>
              <a:rPr lang="en-IN" dirty="0"/>
              <a:t> Email spam detection, if a mail is spam or not (binary class classification task), however you can also have multi class classification task ( </a:t>
            </a:r>
            <a:r>
              <a:rPr lang="en-IN" dirty="0">
                <a:solidFill>
                  <a:srgbClr val="FF0000"/>
                </a:solidFill>
              </a:rPr>
              <a:t>Handwriting character recognition</a:t>
            </a:r>
            <a:r>
              <a:rPr lang="en-IN" dirty="0"/>
              <a:t>)</a:t>
            </a:r>
          </a:p>
          <a:p>
            <a:endParaRPr lang="en-IN" dirty="0"/>
          </a:p>
        </p:txBody>
      </p:sp>
      <p:sp>
        <p:nvSpPr>
          <p:cNvPr id="11" name="Date Placeholder 10">
            <a:extLst>
              <a:ext uri="{FF2B5EF4-FFF2-40B4-BE49-F238E27FC236}">
                <a16:creationId xmlns:a16="http://schemas.microsoft.com/office/drawing/2014/main" id="{BE066B66-6BFF-BA5A-F8E7-A2A1195F6AA8}"/>
              </a:ext>
            </a:extLst>
          </p:cNvPr>
          <p:cNvSpPr>
            <a:spLocks noGrp="1"/>
          </p:cNvSpPr>
          <p:nvPr>
            <p:ph type="dt" sz="half" idx="10"/>
          </p:nvPr>
        </p:nvSpPr>
        <p:spPr/>
        <p:txBody>
          <a:bodyPr/>
          <a:lstStyle/>
          <a:p>
            <a:r>
              <a:rPr lang="en-US"/>
              <a:t>Kriti Ohri</a:t>
            </a:r>
            <a:endParaRPr lang="en-IN"/>
          </a:p>
        </p:txBody>
      </p:sp>
      <p:sp>
        <p:nvSpPr>
          <p:cNvPr id="12" name="Footer Placeholder 11">
            <a:extLst>
              <a:ext uri="{FF2B5EF4-FFF2-40B4-BE49-F238E27FC236}">
                <a16:creationId xmlns:a16="http://schemas.microsoft.com/office/drawing/2014/main" id="{81547A47-AEEB-62DD-E5B2-86DEAE79A652}"/>
              </a:ext>
            </a:extLst>
          </p:cNvPr>
          <p:cNvSpPr>
            <a:spLocks noGrp="1"/>
          </p:cNvSpPr>
          <p:nvPr>
            <p:ph type="ftr" sz="quarter" idx="11"/>
          </p:nvPr>
        </p:nvSpPr>
        <p:spPr/>
        <p:txBody>
          <a:bodyPr/>
          <a:lstStyle/>
          <a:p>
            <a:r>
              <a:rPr lang="en-IN"/>
              <a:t>Machine Learning</a:t>
            </a:r>
          </a:p>
        </p:txBody>
      </p:sp>
      <p:sp>
        <p:nvSpPr>
          <p:cNvPr id="13" name="Slide Number Placeholder 12">
            <a:extLst>
              <a:ext uri="{FF2B5EF4-FFF2-40B4-BE49-F238E27FC236}">
                <a16:creationId xmlns:a16="http://schemas.microsoft.com/office/drawing/2014/main" id="{BAF86E6C-6E53-2AF4-F7A6-1A29C7A1A1A7}"/>
              </a:ext>
            </a:extLst>
          </p:cNvPr>
          <p:cNvSpPr>
            <a:spLocks noGrp="1"/>
          </p:cNvSpPr>
          <p:nvPr>
            <p:ph type="sldNum" sz="quarter" idx="12"/>
          </p:nvPr>
        </p:nvSpPr>
        <p:spPr/>
        <p:txBody>
          <a:bodyPr/>
          <a:lstStyle/>
          <a:p>
            <a:fld id="{8E65B91F-2838-4F0A-92F6-55B92061FE43}" type="slidenum">
              <a:rPr lang="en-IN" smtClean="0"/>
              <a:t>14</a:t>
            </a:fld>
            <a:endParaRPr lang="en-IN"/>
          </a:p>
        </p:txBody>
      </p:sp>
    </p:spTree>
    <p:extLst>
      <p:ext uri="{BB962C8B-B14F-4D97-AF65-F5344CB8AC3E}">
        <p14:creationId xmlns:p14="http://schemas.microsoft.com/office/powerpoint/2010/main" val="177231512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2D6E-0E80-1DCD-5642-770194013133}"/>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5E41A919-D2CC-F46B-16A7-8A7451F6EB73}"/>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00D23F91-4F3E-46AE-F572-EE487D32CF8B}"/>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39B66673-E79D-B36B-DD45-1D7A02FED006}"/>
              </a:ext>
            </a:extLst>
          </p:cNvPr>
          <p:cNvSpPr>
            <a:spLocks noGrp="1"/>
          </p:cNvSpPr>
          <p:nvPr>
            <p:ph type="sldNum" sz="quarter" idx="12"/>
          </p:nvPr>
        </p:nvSpPr>
        <p:spPr/>
        <p:txBody>
          <a:bodyPr/>
          <a:lstStyle/>
          <a:p>
            <a:fld id="{8E65B91F-2838-4F0A-92F6-55B92061FE43}" type="slidenum">
              <a:rPr lang="en-IN" smtClean="0"/>
              <a:t>15</a:t>
            </a:fld>
            <a:endParaRPr lang="en-IN"/>
          </a:p>
        </p:txBody>
      </p:sp>
      <p:pic>
        <p:nvPicPr>
          <p:cNvPr id="1026" name="Picture 2">
            <a:extLst>
              <a:ext uri="{FF2B5EF4-FFF2-40B4-BE49-F238E27FC236}">
                <a16:creationId xmlns:a16="http://schemas.microsoft.com/office/drawing/2014/main" id="{B0A7A096-7041-A424-0C97-4481C01D0C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7455" y="1565450"/>
            <a:ext cx="9053400" cy="34195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11A1B2-4BE2-1B36-A49C-4DF53DF7DF3C}"/>
              </a:ext>
            </a:extLst>
          </p:cNvPr>
          <p:cNvSpPr txBox="1"/>
          <p:nvPr/>
        </p:nvSpPr>
        <p:spPr>
          <a:xfrm>
            <a:off x="2939845" y="5438538"/>
            <a:ext cx="6096000" cy="646331"/>
          </a:xfrm>
          <a:prstGeom prst="rect">
            <a:avLst/>
          </a:prstGeom>
          <a:noFill/>
        </p:spPr>
        <p:txBody>
          <a:bodyPr wrap="square">
            <a:spAutoFit/>
          </a:bodyPr>
          <a:lstStyle/>
          <a:p>
            <a:r>
              <a:rPr lang="en-US" dirty="0"/>
              <a:t> Illustrations of the two main categories of supervised learning, regression (A) and classification (B).</a:t>
            </a:r>
            <a:endParaRPr lang="en-IN" dirty="0"/>
          </a:p>
        </p:txBody>
      </p:sp>
    </p:spTree>
    <p:extLst>
      <p:ext uri="{BB962C8B-B14F-4D97-AF65-F5344CB8AC3E}">
        <p14:creationId xmlns:p14="http://schemas.microsoft.com/office/powerpoint/2010/main" val="2765922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90AC-EFC8-43C3-885B-00668AF94DBD}"/>
              </a:ext>
            </a:extLst>
          </p:cNvPr>
          <p:cNvSpPr>
            <a:spLocks noGrp="1"/>
          </p:cNvSpPr>
          <p:nvPr>
            <p:ph type="title"/>
          </p:nvPr>
        </p:nvSpPr>
        <p:spPr/>
        <p:txBody>
          <a:bodyPr>
            <a:normAutofit/>
          </a:bodyPr>
          <a:lstStyle/>
          <a:p>
            <a:pPr algn="ctr"/>
            <a:r>
              <a:rPr lang="en-US" sz="3600" b="1" spc="-5" dirty="0">
                <a:solidFill>
                  <a:srgbClr val="3333FF"/>
                </a:solidFill>
                <a:latin typeface="Carlito"/>
              </a:rPr>
              <a:t>Classification Learning</a:t>
            </a:r>
            <a:endParaRPr lang="en-IN" sz="3600" b="1" spc="-5" dirty="0">
              <a:solidFill>
                <a:srgbClr val="3333FF"/>
              </a:solidFill>
              <a:latin typeface="Carlito"/>
            </a:endParaRPr>
          </a:p>
        </p:txBody>
      </p:sp>
      <p:sp>
        <p:nvSpPr>
          <p:cNvPr id="3" name="Content Placeholder 2">
            <a:extLst>
              <a:ext uri="{FF2B5EF4-FFF2-40B4-BE49-F238E27FC236}">
                <a16:creationId xmlns:a16="http://schemas.microsoft.com/office/drawing/2014/main" id="{0BD25AD9-26A6-451B-8A7F-7FED712F0374}"/>
              </a:ext>
            </a:extLst>
          </p:cNvPr>
          <p:cNvSpPr>
            <a:spLocks noGrp="1"/>
          </p:cNvSpPr>
          <p:nvPr>
            <p:ph idx="1"/>
          </p:nvPr>
        </p:nvSpPr>
        <p:spPr/>
        <p:txBody>
          <a:bodyPr>
            <a:normAutofit lnSpcReduction="10000"/>
          </a:bodyPr>
          <a:lstStyle/>
          <a:p>
            <a:r>
              <a:rPr lang="en-US" i="1" dirty="0">
                <a:solidFill>
                  <a:srgbClr val="C00000"/>
                </a:solidFill>
              </a:rPr>
              <a:t>Task T:</a:t>
            </a:r>
          </a:p>
          <a:p>
            <a:pPr marL="0" indent="0">
              <a:buNone/>
            </a:pPr>
            <a:r>
              <a:rPr lang="en-US" dirty="0"/>
              <a:t>	</a:t>
            </a:r>
            <a:r>
              <a:rPr lang="en-US" b="1" dirty="0"/>
              <a:t>-input: </a:t>
            </a:r>
            <a:r>
              <a:rPr lang="en-US" dirty="0"/>
              <a:t>a set of instances d1, d2, ….,</a:t>
            </a:r>
            <a:r>
              <a:rPr lang="en-US" dirty="0" err="1"/>
              <a:t>dn</a:t>
            </a:r>
            <a:endParaRPr lang="en-US" dirty="0"/>
          </a:p>
          <a:p>
            <a:pPr marL="0" indent="0">
              <a:buNone/>
            </a:pPr>
            <a:r>
              <a:rPr lang="en-US" dirty="0"/>
              <a:t>		An instance has a set of features</a:t>
            </a:r>
          </a:p>
          <a:p>
            <a:pPr marL="0" indent="0">
              <a:buNone/>
            </a:pPr>
            <a:r>
              <a:rPr lang="en-US" dirty="0"/>
              <a:t>		We can represent an instances as a vector d=&lt;x1, x2,….</a:t>
            </a:r>
            <a:r>
              <a:rPr lang="en-US" dirty="0" err="1"/>
              <a:t>xn</a:t>
            </a:r>
            <a:r>
              <a:rPr lang="en-US" dirty="0"/>
              <a:t>&gt;</a:t>
            </a:r>
          </a:p>
          <a:p>
            <a:pPr marL="0" indent="0">
              <a:buNone/>
            </a:pPr>
            <a:r>
              <a:rPr lang="en-US" b="1" dirty="0"/>
              <a:t>            -Output: </a:t>
            </a:r>
            <a:r>
              <a:rPr lang="en-US" dirty="0"/>
              <a:t>a set of predictions </a:t>
            </a:r>
          </a:p>
          <a:p>
            <a:pPr marL="0" indent="0">
              <a:buNone/>
            </a:pPr>
            <a:r>
              <a:rPr lang="en-US" dirty="0"/>
              <a:t>		One of a fixed set of constant values:</a:t>
            </a:r>
          </a:p>
          <a:p>
            <a:pPr marL="0" indent="0">
              <a:buNone/>
            </a:pPr>
            <a:r>
              <a:rPr lang="en-US" dirty="0"/>
              <a:t>		</a:t>
            </a:r>
            <a:r>
              <a:rPr lang="en-US" dirty="0" err="1"/>
              <a:t>Eg.</a:t>
            </a:r>
            <a:r>
              <a:rPr lang="en-US" dirty="0"/>
              <a:t> (+1, -1) or (cancer, healthy) or (rose, lily)</a:t>
            </a:r>
          </a:p>
          <a:p>
            <a:r>
              <a:rPr lang="en-US" i="1" dirty="0">
                <a:solidFill>
                  <a:srgbClr val="C00000"/>
                </a:solidFill>
              </a:rPr>
              <a:t>Performance metric P</a:t>
            </a:r>
          </a:p>
          <a:p>
            <a:r>
              <a:rPr lang="en-US" i="1" dirty="0">
                <a:solidFill>
                  <a:srgbClr val="C00000"/>
                </a:solidFill>
              </a:rPr>
              <a:t>Experience E</a:t>
            </a:r>
          </a:p>
          <a:p>
            <a:endParaRPr lang="en-US" dirty="0"/>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D80D3AB6-2A74-826D-D4BD-E6267AB1364A}"/>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6184F22F-68E4-1E21-68CD-E981B231BFC1}"/>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30F8C00E-D19A-AAA7-44EC-B2A0D69C98E7}"/>
              </a:ext>
            </a:extLst>
          </p:cNvPr>
          <p:cNvSpPr>
            <a:spLocks noGrp="1"/>
          </p:cNvSpPr>
          <p:nvPr>
            <p:ph type="sldNum" sz="quarter" idx="12"/>
          </p:nvPr>
        </p:nvSpPr>
        <p:spPr/>
        <p:txBody>
          <a:bodyPr/>
          <a:lstStyle/>
          <a:p>
            <a:fld id="{8E65B91F-2838-4F0A-92F6-55B92061FE43}" type="slidenum">
              <a:rPr lang="en-IN" smtClean="0"/>
              <a:t>16</a:t>
            </a:fld>
            <a:endParaRPr lang="en-IN"/>
          </a:p>
        </p:txBody>
      </p:sp>
    </p:spTree>
    <p:extLst>
      <p:ext uri="{BB962C8B-B14F-4D97-AF65-F5344CB8AC3E}">
        <p14:creationId xmlns:p14="http://schemas.microsoft.com/office/powerpoint/2010/main" val="1479688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AA76-A2DA-BFC8-5246-27FED4D53823}"/>
              </a:ext>
            </a:extLst>
          </p:cNvPr>
          <p:cNvSpPr>
            <a:spLocks noGrp="1"/>
          </p:cNvSpPr>
          <p:nvPr>
            <p:ph type="title"/>
          </p:nvPr>
        </p:nvSpPr>
        <p:spPr/>
        <p:txBody>
          <a:bodyPr/>
          <a:lstStyle/>
          <a:p>
            <a:pPr algn="ctr"/>
            <a:r>
              <a:rPr lang="en-IN" sz="3600" b="1" spc="-5" dirty="0">
                <a:solidFill>
                  <a:srgbClr val="3333FF"/>
                </a:solidFill>
                <a:latin typeface="Carlito"/>
              </a:rPr>
              <a:t>Classification</a:t>
            </a:r>
          </a:p>
        </p:txBody>
      </p:sp>
      <p:pic>
        <p:nvPicPr>
          <p:cNvPr id="5" name="Content Placeholder 4">
            <a:extLst>
              <a:ext uri="{FF2B5EF4-FFF2-40B4-BE49-F238E27FC236}">
                <a16:creationId xmlns:a16="http://schemas.microsoft.com/office/drawing/2014/main" id="{CB4DAC69-B8CA-0978-880F-B7C8FFA3F2AC}"/>
              </a:ext>
            </a:extLst>
          </p:cNvPr>
          <p:cNvPicPr>
            <a:picLocks noGrp="1" noChangeAspect="1"/>
          </p:cNvPicPr>
          <p:nvPr>
            <p:ph idx="1"/>
          </p:nvPr>
        </p:nvPicPr>
        <p:blipFill>
          <a:blip r:embed="rId2"/>
          <a:stretch>
            <a:fillRect/>
          </a:stretch>
        </p:blipFill>
        <p:spPr>
          <a:xfrm>
            <a:off x="3458565" y="1253331"/>
            <a:ext cx="6994812" cy="4351338"/>
          </a:xfrm>
        </p:spPr>
      </p:pic>
      <p:sp>
        <p:nvSpPr>
          <p:cNvPr id="7" name="TextBox 6">
            <a:extLst>
              <a:ext uri="{FF2B5EF4-FFF2-40B4-BE49-F238E27FC236}">
                <a16:creationId xmlns:a16="http://schemas.microsoft.com/office/drawing/2014/main" id="{DBF20C99-CBA5-27F2-4237-292A373D3324}"/>
              </a:ext>
            </a:extLst>
          </p:cNvPr>
          <p:cNvSpPr txBox="1"/>
          <p:nvPr/>
        </p:nvSpPr>
        <p:spPr>
          <a:xfrm>
            <a:off x="2939142" y="5715298"/>
            <a:ext cx="8414657" cy="646331"/>
          </a:xfrm>
          <a:prstGeom prst="rect">
            <a:avLst/>
          </a:prstGeom>
          <a:noFill/>
        </p:spPr>
        <p:txBody>
          <a:bodyPr wrap="square">
            <a:spAutoFit/>
          </a:bodyPr>
          <a:lstStyle/>
          <a:p>
            <a:r>
              <a:rPr lang="en-US" dirty="0"/>
              <a:t>Illustration of a binary classification problem (plus and minus signs denote class labels)</a:t>
            </a:r>
          </a:p>
          <a:p>
            <a:r>
              <a:rPr lang="en-US" dirty="0"/>
              <a:t>and two feature variables, (x1 and x2).</a:t>
            </a:r>
            <a:endParaRPr lang="en-IN" dirty="0"/>
          </a:p>
        </p:txBody>
      </p:sp>
      <p:sp>
        <p:nvSpPr>
          <p:cNvPr id="3" name="Date Placeholder 2">
            <a:extLst>
              <a:ext uri="{FF2B5EF4-FFF2-40B4-BE49-F238E27FC236}">
                <a16:creationId xmlns:a16="http://schemas.microsoft.com/office/drawing/2014/main" id="{DEF13170-4EA7-D4F3-7785-4E202B9727CE}"/>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7094AAD9-29E9-F027-6EAC-7A6334B3B5BC}"/>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690CAD6C-8AFA-7C67-BE9C-09C9B8BB8F73}"/>
              </a:ext>
            </a:extLst>
          </p:cNvPr>
          <p:cNvSpPr>
            <a:spLocks noGrp="1"/>
          </p:cNvSpPr>
          <p:nvPr>
            <p:ph type="sldNum" sz="quarter" idx="12"/>
          </p:nvPr>
        </p:nvSpPr>
        <p:spPr/>
        <p:txBody>
          <a:bodyPr/>
          <a:lstStyle/>
          <a:p>
            <a:fld id="{8E65B91F-2838-4F0A-92F6-55B92061FE43}" type="slidenum">
              <a:rPr lang="en-IN" smtClean="0"/>
              <a:t>17</a:t>
            </a:fld>
            <a:endParaRPr lang="en-IN"/>
          </a:p>
        </p:txBody>
      </p:sp>
    </p:spTree>
    <p:extLst>
      <p:ext uri="{BB962C8B-B14F-4D97-AF65-F5344CB8AC3E}">
        <p14:creationId xmlns:p14="http://schemas.microsoft.com/office/powerpoint/2010/main" val="268764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B990-6179-4365-AFD0-40125473E37E}"/>
              </a:ext>
            </a:extLst>
          </p:cNvPr>
          <p:cNvSpPr>
            <a:spLocks noGrp="1"/>
          </p:cNvSpPr>
          <p:nvPr>
            <p:ph type="title"/>
          </p:nvPr>
        </p:nvSpPr>
        <p:spPr/>
        <p:txBody>
          <a:bodyPr>
            <a:normAutofit/>
          </a:bodyPr>
          <a:lstStyle/>
          <a:p>
            <a:pPr algn="ctr"/>
            <a:r>
              <a:rPr lang="en-US" sz="3200" b="1" spc="-5" dirty="0">
                <a:solidFill>
                  <a:srgbClr val="3333FF"/>
                </a:solidFill>
                <a:latin typeface="Carlito"/>
              </a:rPr>
              <a:t>Classification is a type of supervised learning problem</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89A527B2-74FA-405E-A494-CC6B6E1493FA}"/>
              </a:ext>
            </a:extLst>
          </p:cNvPr>
          <p:cNvSpPr>
            <a:spLocks noGrp="1"/>
          </p:cNvSpPr>
          <p:nvPr>
            <p:ph idx="1"/>
          </p:nvPr>
        </p:nvSpPr>
        <p:spPr/>
        <p:txBody>
          <a:bodyPr/>
          <a:lstStyle/>
          <a:p>
            <a:pPr algn="just"/>
            <a:r>
              <a:rPr lang="en-US" dirty="0"/>
              <a:t>We use the training dataset to get better boundary conditions which could be used to determine each target class. Once the boundary conditions are determined, the next task is to predict the target class. The whole process is known as classification.</a:t>
            </a:r>
            <a:endParaRPr lang="en-IN" dirty="0"/>
          </a:p>
        </p:txBody>
      </p:sp>
      <p:sp>
        <p:nvSpPr>
          <p:cNvPr id="4" name="Date Placeholder 3">
            <a:extLst>
              <a:ext uri="{FF2B5EF4-FFF2-40B4-BE49-F238E27FC236}">
                <a16:creationId xmlns:a16="http://schemas.microsoft.com/office/drawing/2014/main" id="{CACB180A-1B36-824D-0E03-D2E1EAD2CF07}"/>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5A3686CA-0FD3-7037-670B-8ED6E4C05163}"/>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157BCCAE-0F89-08CD-5E04-FC8258F12713}"/>
              </a:ext>
            </a:extLst>
          </p:cNvPr>
          <p:cNvSpPr>
            <a:spLocks noGrp="1"/>
          </p:cNvSpPr>
          <p:nvPr>
            <p:ph type="sldNum" sz="quarter" idx="12"/>
          </p:nvPr>
        </p:nvSpPr>
        <p:spPr/>
        <p:txBody>
          <a:bodyPr/>
          <a:lstStyle/>
          <a:p>
            <a:fld id="{8E65B91F-2838-4F0A-92F6-55B92061FE43}" type="slidenum">
              <a:rPr lang="en-IN" smtClean="0"/>
              <a:t>18</a:t>
            </a:fld>
            <a:endParaRPr lang="en-IN"/>
          </a:p>
        </p:txBody>
      </p:sp>
    </p:spTree>
    <p:extLst>
      <p:ext uri="{BB962C8B-B14F-4D97-AF65-F5344CB8AC3E}">
        <p14:creationId xmlns:p14="http://schemas.microsoft.com/office/powerpoint/2010/main" val="219739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39B6-33A1-4A00-934F-461DF809F6E5}"/>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700" dirty="0"/>
              <a:t>Analysis of the customer data to predict whether he will buy computer accessories </a:t>
            </a:r>
            <a:r>
              <a:rPr lang="en-US" sz="2700" b="1" dirty="0"/>
              <a:t>(Target class: Yes or No)</a:t>
            </a:r>
            <a:br>
              <a:rPr lang="en-US" sz="2700" dirty="0"/>
            </a:br>
            <a:r>
              <a:rPr lang="en-US" sz="2700" dirty="0"/>
              <a:t>Classifying fruits from features like color, taste, size, weight (Target classes: Apple, Orange, Cherry, Banana)</a:t>
            </a:r>
            <a:br>
              <a:rPr lang="en-US" sz="2700" dirty="0"/>
            </a:br>
            <a:r>
              <a:rPr lang="en-US" sz="2700" dirty="0"/>
              <a:t>Gender classification from hair length (Target classes: Male or Female)</a:t>
            </a:r>
            <a:endParaRPr lang="en-IN" dirty="0"/>
          </a:p>
        </p:txBody>
      </p:sp>
      <p:sp>
        <p:nvSpPr>
          <p:cNvPr id="3" name="Content Placeholder 2">
            <a:extLst>
              <a:ext uri="{FF2B5EF4-FFF2-40B4-BE49-F238E27FC236}">
                <a16:creationId xmlns:a16="http://schemas.microsoft.com/office/drawing/2014/main" id="{0E35EC15-A793-46FA-BE7A-7265E59D623B}"/>
              </a:ext>
            </a:extLst>
          </p:cNvPr>
          <p:cNvSpPr>
            <a:spLocks noGrp="1"/>
          </p:cNvSpPr>
          <p:nvPr>
            <p:ph idx="1"/>
          </p:nvPr>
        </p:nvSpPr>
        <p:spPr/>
        <p:txBody>
          <a:bodyPr/>
          <a:lstStyle/>
          <a:p>
            <a:pPr marL="0" indent="0">
              <a:buNone/>
            </a:pPr>
            <a:r>
              <a:rPr lang="en-US" dirty="0"/>
              <a:t>Target class examples:</a:t>
            </a:r>
            <a:endParaRPr lang="en-IN" dirty="0"/>
          </a:p>
        </p:txBody>
      </p:sp>
      <p:sp>
        <p:nvSpPr>
          <p:cNvPr id="4" name="Date Placeholder 3">
            <a:extLst>
              <a:ext uri="{FF2B5EF4-FFF2-40B4-BE49-F238E27FC236}">
                <a16:creationId xmlns:a16="http://schemas.microsoft.com/office/drawing/2014/main" id="{7E777A72-2EED-63AD-C976-ED707E3AB8C5}"/>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3019D323-89D5-E4B7-F1A7-44884F686400}"/>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0B34AF3-A519-1791-DAC2-605305FD1594}"/>
              </a:ext>
            </a:extLst>
          </p:cNvPr>
          <p:cNvSpPr>
            <a:spLocks noGrp="1"/>
          </p:cNvSpPr>
          <p:nvPr>
            <p:ph type="sldNum" sz="quarter" idx="12"/>
          </p:nvPr>
        </p:nvSpPr>
        <p:spPr/>
        <p:txBody>
          <a:bodyPr/>
          <a:lstStyle/>
          <a:p>
            <a:fld id="{8E65B91F-2838-4F0A-92F6-55B92061FE43}" type="slidenum">
              <a:rPr lang="en-IN" smtClean="0"/>
              <a:t>19</a:t>
            </a:fld>
            <a:endParaRPr lang="en-IN"/>
          </a:p>
        </p:txBody>
      </p:sp>
    </p:spTree>
    <p:extLst>
      <p:ext uri="{BB962C8B-B14F-4D97-AF65-F5344CB8AC3E}">
        <p14:creationId xmlns:p14="http://schemas.microsoft.com/office/powerpoint/2010/main" val="252478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A676-DE63-4726-B971-4A1E55657F5B}"/>
              </a:ext>
            </a:extLst>
          </p:cNvPr>
          <p:cNvSpPr>
            <a:spLocks noGrp="1"/>
          </p:cNvSpPr>
          <p:nvPr>
            <p:ph type="ctrTitle"/>
          </p:nvPr>
        </p:nvSpPr>
        <p:spPr/>
        <p:txBody>
          <a:bodyPr>
            <a:normAutofit/>
          </a:bodyPr>
          <a:lstStyle/>
          <a:p>
            <a:r>
              <a:rPr lang="en-IN" sz="4800" b="1" spc="-5" dirty="0">
                <a:solidFill>
                  <a:srgbClr val="3333FF"/>
                </a:solidFill>
                <a:latin typeface="Carlito"/>
              </a:rPr>
              <a:t>Machine Learning Types</a:t>
            </a:r>
          </a:p>
        </p:txBody>
      </p:sp>
      <p:sp>
        <p:nvSpPr>
          <p:cNvPr id="5" name="Subtitle 4">
            <a:extLst>
              <a:ext uri="{FF2B5EF4-FFF2-40B4-BE49-F238E27FC236}">
                <a16:creationId xmlns:a16="http://schemas.microsoft.com/office/drawing/2014/main" id="{87743A1D-DB68-8A58-1DCF-573ED61002F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4730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B1B1-1C9B-4986-8292-FC6EDC743C76}"/>
              </a:ext>
            </a:extLst>
          </p:cNvPr>
          <p:cNvSpPr>
            <a:spLocks noGrp="1"/>
          </p:cNvSpPr>
          <p:nvPr>
            <p:ph type="title"/>
          </p:nvPr>
        </p:nvSpPr>
        <p:spPr/>
        <p:txBody>
          <a:bodyPr>
            <a:normAutofit/>
          </a:bodyPr>
          <a:lstStyle/>
          <a:p>
            <a:pPr algn="ctr"/>
            <a:r>
              <a:rPr lang="en-US" sz="3200" b="1" spc="-5" dirty="0">
                <a:solidFill>
                  <a:srgbClr val="3333FF"/>
                </a:solidFill>
                <a:latin typeface="Carlito"/>
              </a:rPr>
              <a:t>Classification Algorithms category</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E2EFDC8C-6B71-4374-A694-BCF70CB2131D}"/>
              </a:ext>
            </a:extLst>
          </p:cNvPr>
          <p:cNvSpPr>
            <a:spLocks noGrp="1"/>
          </p:cNvSpPr>
          <p:nvPr>
            <p:ph idx="1"/>
          </p:nvPr>
        </p:nvSpPr>
        <p:spPr/>
        <p:txBody>
          <a:bodyPr>
            <a:normAutofit/>
          </a:bodyPr>
          <a:lstStyle/>
          <a:p>
            <a:pPr algn="just"/>
            <a:r>
              <a:rPr lang="en-US" dirty="0"/>
              <a:t>Binary Classification: Classification task with two possible outcomes. </a:t>
            </a:r>
            <a:r>
              <a:rPr lang="en-US" dirty="0" err="1"/>
              <a:t>Eg</a:t>
            </a:r>
            <a:r>
              <a:rPr lang="en-US" dirty="0"/>
              <a:t>: Gender classification (Male / Female)</a:t>
            </a:r>
          </a:p>
          <a:p>
            <a:pPr algn="just"/>
            <a:r>
              <a:rPr lang="en-US" dirty="0"/>
              <a:t>Multi-class classification: Classification with more than two classes. In multi-class classification, each sample is assigned to one and only one target label. </a:t>
            </a:r>
            <a:r>
              <a:rPr lang="en-US" dirty="0" err="1"/>
              <a:t>Eg</a:t>
            </a:r>
            <a:r>
              <a:rPr lang="en-US" dirty="0"/>
              <a:t>: An animal can be a cat or dog but not both at the same time. </a:t>
            </a:r>
          </a:p>
        </p:txBody>
      </p:sp>
      <p:sp>
        <p:nvSpPr>
          <p:cNvPr id="4" name="Date Placeholder 3">
            <a:extLst>
              <a:ext uri="{FF2B5EF4-FFF2-40B4-BE49-F238E27FC236}">
                <a16:creationId xmlns:a16="http://schemas.microsoft.com/office/drawing/2014/main" id="{36596D22-62CA-2E16-6884-FC41B8B421A3}"/>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B482C306-D272-7752-E90F-9AED2CE05C80}"/>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B28B37B7-D686-9298-33E2-3041068E82C1}"/>
              </a:ext>
            </a:extLst>
          </p:cNvPr>
          <p:cNvSpPr>
            <a:spLocks noGrp="1"/>
          </p:cNvSpPr>
          <p:nvPr>
            <p:ph type="sldNum" sz="quarter" idx="12"/>
          </p:nvPr>
        </p:nvSpPr>
        <p:spPr/>
        <p:txBody>
          <a:bodyPr/>
          <a:lstStyle/>
          <a:p>
            <a:fld id="{8E65B91F-2838-4F0A-92F6-55B92061FE43}" type="slidenum">
              <a:rPr lang="en-IN" smtClean="0"/>
              <a:t>20</a:t>
            </a:fld>
            <a:endParaRPr lang="en-IN"/>
          </a:p>
        </p:txBody>
      </p:sp>
    </p:spTree>
    <p:extLst>
      <p:ext uri="{BB962C8B-B14F-4D97-AF65-F5344CB8AC3E}">
        <p14:creationId xmlns:p14="http://schemas.microsoft.com/office/powerpoint/2010/main" val="4222183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07DB-2DCF-488C-8712-AF91C3C5C986}"/>
              </a:ext>
            </a:extLst>
          </p:cNvPr>
          <p:cNvSpPr>
            <a:spLocks noGrp="1"/>
          </p:cNvSpPr>
          <p:nvPr>
            <p:ph type="title"/>
          </p:nvPr>
        </p:nvSpPr>
        <p:spPr/>
        <p:txBody>
          <a:bodyPr>
            <a:normAutofit/>
          </a:bodyPr>
          <a:lstStyle/>
          <a:p>
            <a:pPr algn="ctr"/>
            <a:r>
              <a:rPr lang="en-IN" sz="3200" b="1" spc="-5" dirty="0">
                <a:solidFill>
                  <a:srgbClr val="3333FF"/>
                </a:solidFill>
                <a:latin typeface="Carlito"/>
              </a:rPr>
              <a:t>Applications of Classification Algorithms</a:t>
            </a:r>
          </a:p>
        </p:txBody>
      </p:sp>
      <p:sp>
        <p:nvSpPr>
          <p:cNvPr id="3" name="Content Placeholder 2">
            <a:extLst>
              <a:ext uri="{FF2B5EF4-FFF2-40B4-BE49-F238E27FC236}">
                <a16:creationId xmlns:a16="http://schemas.microsoft.com/office/drawing/2014/main" id="{6FE93365-F79E-4A7B-900B-9477FC99A4D8}"/>
              </a:ext>
            </a:extLst>
          </p:cNvPr>
          <p:cNvSpPr>
            <a:spLocks noGrp="1"/>
          </p:cNvSpPr>
          <p:nvPr>
            <p:ph idx="1"/>
          </p:nvPr>
        </p:nvSpPr>
        <p:spPr/>
        <p:txBody>
          <a:bodyPr/>
          <a:lstStyle/>
          <a:p>
            <a:r>
              <a:rPr lang="en-US" dirty="0"/>
              <a:t>Email spam classification</a:t>
            </a:r>
          </a:p>
          <a:p>
            <a:r>
              <a:rPr lang="en-US" dirty="0"/>
              <a:t>Bank customers loan pay willingness prediction.</a:t>
            </a:r>
          </a:p>
          <a:p>
            <a:r>
              <a:rPr lang="en-US" dirty="0"/>
              <a:t>Cancer tumor cells identification.</a:t>
            </a:r>
          </a:p>
          <a:p>
            <a:r>
              <a:rPr lang="en-US" dirty="0"/>
              <a:t>Sentiment analysis </a:t>
            </a:r>
          </a:p>
        </p:txBody>
      </p:sp>
      <p:sp>
        <p:nvSpPr>
          <p:cNvPr id="4" name="Date Placeholder 3">
            <a:extLst>
              <a:ext uri="{FF2B5EF4-FFF2-40B4-BE49-F238E27FC236}">
                <a16:creationId xmlns:a16="http://schemas.microsoft.com/office/drawing/2014/main" id="{D06634D2-C690-0E02-52EC-CAAB95454557}"/>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EC7FA68E-3C91-6FA4-3A86-98945EE1A1E6}"/>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1445E8AE-E4D9-8AD1-1544-1915E6E31673}"/>
              </a:ext>
            </a:extLst>
          </p:cNvPr>
          <p:cNvSpPr>
            <a:spLocks noGrp="1"/>
          </p:cNvSpPr>
          <p:nvPr>
            <p:ph type="sldNum" sz="quarter" idx="12"/>
          </p:nvPr>
        </p:nvSpPr>
        <p:spPr/>
        <p:txBody>
          <a:bodyPr/>
          <a:lstStyle/>
          <a:p>
            <a:fld id="{8E65B91F-2838-4F0A-92F6-55B92061FE43}" type="slidenum">
              <a:rPr lang="en-IN" smtClean="0"/>
              <a:t>21</a:t>
            </a:fld>
            <a:endParaRPr lang="en-IN"/>
          </a:p>
        </p:txBody>
      </p:sp>
    </p:spTree>
    <p:extLst>
      <p:ext uri="{BB962C8B-B14F-4D97-AF65-F5344CB8AC3E}">
        <p14:creationId xmlns:p14="http://schemas.microsoft.com/office/powerpoint/2010/main" val="3716999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0B14-7F3A-497A-AF12-D7155F6DC4E8}"/>
              </a:ext>
            </a:extLst>
          </p:cNvPr>
          <p:cNvSpPr>
            <a:spLocks noGrp="1"/>
          </p:cNvSpPr>
          <p:nvPr>
            <p:ph type="title"/>
          </p:nvPr>
        </p:nvSpPr>
        <p:spPr/>
        <p:txBody>
          <a:bodyPr>
            <a:normAutofit/>
          </a:bodyPr>
          <a:lstStyle/>
          <a:p>
            <a:pPr algn="ctr"/>
            <a:r>
              <a:rPr lang="en-US" sz="3200" b="1" spc="-5" dirty="0">
                <a:solidFill>
                  <a:srgbClr val="3333FF"/>
                </a:solidFill>
                <a:latin typeface="Carlito"/>
              </a:rPr>
              <a:t>Classification Problem Example</a:t>
            </a:r>
            <a:endParaRPr lang="en-IN" sz="3200" b="1" spc="-5" dirty="0">
              <a:solidFill>
                <a:srgbClr val="3333FF"/>
              </a:solidFill>
              <a:latin typeface="Carlito"/>
            </a:endParaRPr>
          </a:p>
        </p:txBody>
      </p:sp>
      <p:pic>
        <p:nvPicPr>
          <p:cNvPr id="5" name="Content Placeholder 4">
            <a:extLst>
              <a:ext uri="{FF2B5EF4-FFF2-40B4-BE49-F238E27FC236}">
                <a16:creationId xmlns:a16="http://schemas.microsoft.com/office/drawing/2014/main" id="{F7FC3A80-EF50-4E3C-8860-FF9A815E611A}"/>
              </a:ext>
            </a:extLst>
          </p:cNvPr>
          <p:cNvPicPr>
            <a:picLocks noGrp="1" noChangeAspect="1"/>
          </p:cNvPicPr>
          <p:nvPr>
            <p:ph idx="1"/>
          </p:nvPr>
        </p:nvPicPr>
        <p:blipFill>
          <a:blip r:embed="rId2"/>
          <a:stretch>
            <a:fillRect/>
          </a:stretch>
        </p:blipFill>
        <p:spPr>
          <a:xfrm>
            <a:off x="2051858" y="1825625"/>
            <a:ext cx="8088284" cy="4351338"/>
          </a:xfrm>
        </p:spPr>
      </p:pic>
      <p:sp>
        <p:nvSpPr>
          <p:cNvPr id="3" name="Date Placeholder 2">
            <a:extLst>
              <a:ext uri="{FF2B5EF4-FFF2-40B4-BE49-F238E27FC236}">
                <a16:creationId xmlns:a16="http://schemas.microsoft.com/office/drawing/2014/main" id="{6FA1BDC9-1596-B9E4-A8CA-BA88460C7BC2}"/>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2C2C9059-6237-9DB2-DCC8-D00DBC0AD4AC}"/>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9A2DED9E-CCF4-772E-5B5C-8AC007F20E72}"/>
              </a:ext>
            </a:extLst>
          </p:cNvPr>
          <p:cNvSpPr>
            <a:spLocks noGrp="1"/>
          </p:cNvSpPr>
          <p:nvPr>
            <p:ph type="sldNum" sz="quarter" idx="12"/>
          </p:nvPr>
        </p:nvSpPr>
        <p:spPr/>
        <p:txBody>
          <a:bodyPr/>
          <a:lstStyle/>
          <a:p>
            <a:fld id="{8E65B91F-2838-4F0A-92F6-55B92061FE43}" type="slidenum">
              <a:rPr lang="en-IN" smtClean="0"/>
              <a:t>22</a:t>
            </a:fld>
            <a:endParaRPr lang="en-IN"/>
          </a:p>
        </p:txBody>
      </p:sp>
    </p:spTree>
    <p:extLst>
      <p:ext uri="{BB962C8B-B14F-4D97-AF65-F5344CB8AC3E}">
        <p14:creationId xmlns:p14="http://schemas.microsoft.com/office/powerpoint/2010/main" val="3939677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6F85-1813-A1FD-52EA-31FF45EB9B1E}"/>
              </a:ext>
            </a:extLst>
          </p:cNvPr>
          <p:cNvSpPr>
            <a:spLocks noGrp="1"/>
          </p:cNvSpPr>
          <p:nvPr>
            <p:ph type="title"/>
          </p:nvPr>
        </p:nvSpPr>
        <p:spPr/>
        <p:txBody>
          <a:bodyPr/>
          <a:lstStyle/>
          <a:p>
            <a:pPr algn="ctr"/>
            <a:r>
              <a:rPr lang="en-IN" sz="3200" b="1" spc="-5" dirty="0">
                <a:solidFill>
                  <a:srgbClr val="3333FF"/>
                </a:solidFill>
                <a:latin typeface="Carlito"/>
              </a:rPr>
              <a:t>Regression</a:t>
            </a:r>
          </a:p>
        </p:txBody>
      </p:sp>
      <p:sp>
        <p:nvSpPr>
          <p:cNvPr id="3" name="Content Placeholder 2">
            <a:extLst>
              <a:ext uri="{FF2B5EF4-FFF2-40B4-BE49-F238E27FC236}">
                <a16:creationId xmlns:a16="http://schemas.microsoft.com/office/drawing/2014/main" id="{29605784-8073-3184-E826-D55A7E912CF5}"/>
              </a:ext>
            </a:extLst>
          </p:cNvPr>
          <p:cNvSpPr>
            <a:spLocks noGrp="1"/>
          </p:cNvSpPr>
          <p:nvPr>
            <p:ph idx="1"/>
          </p:nvPr>
        </p:nvSpPr>
        <p:spPr>
          <a:xfrm>
            <a:off x="838200" y="1404848"/>
            <a:ext cx="10515600" cy="4351338"/>
          </a:xfrm>
        </p:spPr>
        <p:txBody>
          <a:bodyPr/>
          <a:lstStyle/>
          <a:p>
            <a:r>
              <a:rPr lang="en-US" b="0" i="0" dirty="0">
                <a:solidFill>
                  <a:srgbClr val="111111"/>
                </a:solidFill>
                <a:effectLst/>
                <a:latin typeface="Helvetica" panose="020B0604020202020204" pitchFamily="34" charset="0"/>
              </a:rPr>
              <a:t>In regression analysis, the target values or labels are continuous variables.</a:t>
            </a:r>
          </a:p>
          <a:p>
            <a:endParaRPr lang="en-IN" dirty="0"/>
          </a:p>
        </p:txBody>
      </p:sp>
      <p:sp>
        <p:nvSpPr>
          <p:cNvPr id="4" name="Date Placeholder 3">
            <a:extLst>
              <a:ext uri="{FF2B5EF4-FFF2-40B4-BE49-F238E27FC236}">
                <a16:creationId xmlns:a16="http://schemas.microsoft.com/office/drawing/2014/main" id="{D854AA80-A9BB-4DCB-48AE-18A5CB94E588}"/>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69325546-B312-5CEA-4CED-2FD3EA5C197D}"/>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31B5218-1712-F49D-7968-C2EA5A50F15C}"/>
              </a:ext>
            </a:extLst>
          </p:cNvPr>
          <p:cNvSpPr>
            <a:spLocks noGrp="1"/>
          </p:cNvSpPr>
          <p:nvPr>
            <p:ph type="sldNum" sz="quarter" idx="12"/>
          </p:nvPr>
        </p:nvSpPr>
        <p:spPr/>
        <p:txBody>
          <a:bodyPr/>
          <a:lstStyle/>
          <a:p>
            <a:fld id="{8E65B91F-2838-4F0A-92F6-55B92061FE43}" type="slidenum">
              <a:rPr lang="en-IN" smtClean="0"/>
              <a:t>23</a:t>
            </a:fld>
            <a:endParaRPr lang="en-IN"/>
          </a:p>
        </p:txBody>
      </p:sp>
      <p:pic>
        <p:nvPicPr>
          <p:cNvPr id="7" name="Content Placeholder 4">
            <a:extLst>
              <a:ext uri="{FF2B5EF4-FFF2-40B4-BE49-F238E27FC236}">
                <a16:creationId xmlns:a16="http://schemas.microsoft.com/office/drawing/2014/main" id="{EE692BAE-6F23-C74E-63C5-3E396C8D399F}"/>
              </a:ext>
            </a:extLst>
          </p:cNvPr>
          <p:cNvPicPr>
            <a:picLocks noChangeAspect="1"/>
          </p:cNvPicPr>
          <p:nvPr/>
        </p:nvPicPr>
        <p:blipFill>
          <a:blip r:embed="rId2"/>
          <a:stretch>
            <a:fillRect/>
          </a:stretch>
        </p:blipFill>
        <p:spPr>
          <a:xfrm>
            <a:off x="4984955" y="1951223"/>
            <a:ext cx="3800686" cy="2955553"/>
          </a:xfrm>
          <a:prstGeom prst="rect">
            <a:avLst/>
          </a:prstGeom>
        </p:spPr>
      </p:pic>
      <p:sp>
        <p:nvSpPr>
          <p:cNvPr id="8" name="TextBox 7">
            <a:extLst>
              <a:ext uri="{FF2B5EF4-FFF2-40B4-BE49-F238E27FC236}">
                <a16:creationId xmlns:a16="http://schemas.microsoft.com/office/drawing/2014/main" id="{96A99E98-85A7-9176-C460-C283DD07BE14}"/>
              </a:ext>
            </a:extLst>
          </p:cNvPr>
          <p:cNvSpPr txBox="1"/>
          <p:nvPr/>
        </p:nvSpPr>
        <p:spPr>
          <a:xfrm>
            <a:off x="2258706" y="5156021"/>
            <a:ext cx="8881241" cy="646331"/>
          </a:xfrm>
          <a:prstGeom prst="rect">
            <a:avLst/>
          </a:prstGeom>
          <a:noFill/>
        </p:spPr>
        <p:txBody>
          <a:bodyPr wrap="square">
            <a:spAutoFit/>
          </a:bodyPr>
          <a:lstStyle/>
          <a:p>
            <a:r>
              <a:rPr lang="en-US" dirty="0"/>
              <a:t>Illustration of a linear regression model with one feature variable (x1) and the target</a:t>
            </a:r>
          </a:p>
          <a:p>
            <a:r>
              <a:rPr lang="en-US" dirty="0"/>
              <a:t>variable y. The dashed-line indicates the functional form of the linear regression model.</a:t>
            </a:r>
            <a:endParaRPr lang="en-IN" dirty="0"/>
          </a:p>
        </p:txBody>
      </p:sp>
    </p:spTree>
    <p:extLst>
      <p:ext uri="{BB962C8B-B14F-4D97-AF65-F5344CB8AC3E}">
        <p14:creationId xmlns:p14="http://schemas.microsoft.com/office/powerpoint/2010/main" val="97628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7C67-4C43-4155-8201-99A18734F5A8}"/>
              </a:ext>
            </a:extLst>
          </p:cNvPr>
          <p:cNvSpPr>
            <a:spLocks noGrp="1"/>
          </p:cNvSpPr>
          <p:nvPr>
            <p:ph type="title"/>
          </p:nvPr>
        </p:nvSpPr>
        <p:spPr/>
        <p:txBody>
          <a:bodyPr>
            <a:normAutofit/>
          </a:bodyPr>
          <a:lstStyle/>
          <a:p>
            <a:pPr algn="ctr"/>
            <a:r>
              <a:rPr lang="en-US" sz="3200" b="1" spc="-5" dirty="0">
                <a:solidFill>
                  <a:srgbClr val="3333FF"/>
                </a:solidFill>
                <a:latin typeface="Carlito"/>
              </a:rPr>
              <a:t>Simple Linear Regression</a:t>
            </a:r>
            <a:endParaRPr lang="en-IN" sz="3200" b="1" spc="-5" dirty="0">
              <a:solidFill>
                <a:srgbClr val="3333FF"/>
              </a:solidFill>
              <a:latin typeface="Carlito"/>
            </a:endParaRPr>
          </a:p>
        </p:txBody>
      </p:sp>
      <p:pic>
        <p:nvPicPr>
          <p:cNvPr id="5" name="Content Placeholder 4">
            <a:extLst>
              <a:ext uri="{FF2B5EF4-FFF2-40B4-BE49-F238E27FC236}">
                <a16:creationId xmlns:a16="http://schemas.microsoft.com/office/drawing/2014/main" id="{EBA89089-9F29-4450-8F3D-1CB566D03CAC}"/>
              </a:ext>
            </a:extLst>
          </p:cNvPr>
          <p:cNvPicPr>
            <a:picLocks noGrp="1" noChangeAspect="1"/>
          </p:cNvPicPr>
          <p:nvPr>
            <p:ph idx="1"/>
          </p:nvPr>
        </p:nvPicPr>
        <p:blipFill>
          <a:blip r:embed="rId2"/>
          <a:stretch>
            <a:fillRect/>
          </a:stretch>
        </p:blipFill>
        <p:spPr>
          <a:xfrm>
            <a:off x="1894462" y="1825625"/>
            <a:ext cx="8403075" cy="4351338"/>
          </a:xfrm>
        </p:spPr>
      </p:pic>
      <p:cxnSp>
        <p:nvCxnSpPr>
          <p:cNvPr id="4" name="Straight Connector 3">
            <a:extLst>
              <a:ext uri="{FF2B5EF4-FFF2-40B4-BE49-F238E27FC236}">
                <a16:creationId xmlns:a16="http://schemas.microsoft.com/office/drawing/2014/main" id="{8417932F-3E74-4308-B61A-8192A8B500A7}"/>
              </a:ext>
            </a:extLst>
          </p:cNvPr>
          <p:cNvCxnSpPr>
            <a:cxnSpLocks/>
          </p:cNvCxnSpPr>
          <p:nvPr/>
        </p:nvCxnSpPr>
        <p:spPr>
          <a:xfrm flipV="1">
            <a:off x="7039992" y="3870664"/>
            <a:ext cx="0" cy="177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794EDC0-F102-4E1F-985A-4486FCC1FD8D}"/>
              </a:ext>
            </a:extLst>
          </p:cNvPr>
          <p:cNvCxnSpPr/>
          <p:nvPr/>
        </p:nvCxnSpPr>
        <p:spPr>
          <a:xfrm flipH="1">
            <a:off x="5610687" y="3870664"/>
            <a:ext cx="142930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7433D4B-E926-F2CD-3050-A7CEC9DE857D}"/>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471B73E1-14B3-E578-B99D-3F050848FF50}"/>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FE72EEA2-5E31-7AA3-DAAB-62127766772F}"/>
              </a:ext>
            </a:extLst>
          </p:cNvPr>
          <p:cNvSpPr>
            <a:spLocks noGrp="1"/>
          </p:cNvSpPr>
          <p:nvPr>
            <p:ph type="sldNum" sz="quarter" idx="12"/>
          </p:nvPr>
        </p:nvSpPr>
        <p:spPr/>
        <p:txBody>
          <a:bodyPr/>
          <a:lstStyle/>
          <a:p>
            <a:fld id="{8E65B91F-2838-4F0A-92F6-55B92061FE43}" type="slidenum">
              <a:rPr lang="en-IN" smtClean="0"/>
              <a:t>24</a:t>
            </a:fld>
            <a:endParaRPr lang="en-IN"/>
          </a:p>
        </p:txBody>
      </p:sp>
    </p:spTree>
    <p:extLst>
      <p:ext uri="{BB962C8B-B14F-4D97-AF65-F5344CB8AC3E}">
        <p14:creationId xmlns:p14="http://schemas.microsoft.com/office/powerpoint/2010/main" val="1502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2264-C123-4C8C-AF7B-9730F14648EC}"/>
              </a:ext>
            </a:extLst>
          </p:cNvPr>
          <p:cNvSpPr>
            <a:spLocks noGrp="1"/>
          </p:cNvSpPr>
          <p:nvPr>
            <p:ph type="title"/>
          </p:nvPr>
        </p:nvSpPr>
        <p:spPr/>
        <p:txBody>
          <a:bodyPr>
            <a:normAutofit/>
          </a:bodyPr>
          <a:lstStyle/>
          <a:p>
            <a:pPr algn="ctr"/>
            <a:r>
              <a:rPr lang="en-US" sz="3200" b="1" spc="-5" dirty="0">
                <a:solidFill>
                  <a:srgbClr val="3333FF"/>
                </a:solidFill>
                <a:latin typeface="Carlito"/>
              </a:rPr>
              <a:t>Example Dataset, which type of model you may apply on it??</a:t>
            </a:r>
            <a:endParaRPr lang="en-IN" sz="3200" b="1" spc="-5" dirty="0">
              <a:solidFill>
                <a:srgbClr val="3333FF"/>
              </a:solidFill>
              <a:latin typeface="Carlito"/>
            </a:endParaRPr>
          </a:p>
        </p:txBody>
      </p:sp>
      <p:pic>
        <p:nvPicPr>
          <p:cNvPr id="5" name="Content Placeholder 4">
            <a:extLst>
              <a:ext uri="{FF2B5EF4-FFF2-40B4-BE49-F238E27FC236}">
                <a16:creationId xmlns:a16="http://schemas.microsoft.com/office/drawing/2014/main" id="{9EBB5ED8-140A-42FC-82C0-8DAC15B4E440}"/>
              </a:ext>
            </a:extLst>
          </p:cNvPr>
          <p:cNvPicPr>
            <a:picLocks noGrp="1" noChangeAspect="1"/>
          </p:cNvPicPr>
          <p:nvPr>
            <p:ph idx="1"/>
          </p:nvPr>
        </p:nvPicPr>
        <p:blipFill>
          <a:blip r:embed="rId2"/>
          <a:stretch>
            <a:fillRect/>
          </a:stretch>
        </p:blipFill>
        <p:spPr>
          <a:xfrm>
            <a:off x="2440717" y="1825625"/>
            <a:ext cx="7310566" cy="4351338"/>
          </a:xfrm>
        </p:spPr>
      </p:pic>
      <p:sp>
        <p:nvSpPr>
          <p:cNvPr id="3" name="Date Placeholder 2">
            <a:extLst>
              <a:ext uri="{FF2B5EF4-FFF2-40B4-BE49-F238E27FC236}">
                <a16:creationId xmlns:a16="http://schemas.microsoft.com/office/drawing/2014/main" id="{1C7D6510-E97E-1875-0EEF-06EDDFEE2FC8}"/>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780C9F21-4F8F-9C7E-CD58-BB929BC1DBB9}"/>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6728FB2C-36B2-53F3-351C-50A1C800FCEB}"/>
              </a:ext>
            </a:extLst>
          </p:cNvPr>
          <p:cNvSpPr>
            <a:spLocks noGrp="1"/>
          </p:cNvSpPr>
          <p:nvPr>
            <p:ph type="sldNum" sz="quarter" idx="12"/>
          </p:nvPr>
        </p:nvSpPr>
        <p:spPr/>
        <p:txBody>
          <a:bodyPr/>
          <a:lstStyle/>
          <a:p>
            <a:fld id="{8E65B91F-2838-4F0A-92F6-55B92061FE43}" type="slidenum">
              <a:rPr lang="en-IN" smtClean="0"/>
              <a:t>25</a:t>
            </a:fld>
            <a:endParaRPr lang="en-IN"/>
          </a:p>
        </p:txBody>
      </p:sp>
    </p:spTree>
    <p:extLst>
      <p:ext uri="{BB962C8B-B14F-4D97-AF65-F5344CB8AC3E}">
        <p14:creationId xmlns:p14="http://schemas.microsoft.com/office/powerpoint/2010/main" val="174949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2998-84A8-46B4-A116-E28B2095BC2D}"/>
              </a:ext>
            </a:extLst>
          </p:cNvPr>
          <p:cNvSpPr>
            <a:spLocks noGrp="1"/>
          </p:cNvSpPr>
          <p:nvPr>
            <p:ph type="title"/>
          </p:nvPr>
        </p:nvSpPr>
        <p:spPr/>
        <p:txBody>
          <a:bodyPr>
            <a:normAutofit/>
          </a:bodyPr>
          <a:lstStyle/>
          <a:p>
            <a:pPr algn="ctr"/>
            <a:r>
              <a:rPr lang="en-IN" sz="3200" b="1" spc="-5" dirty="0">
                <a:solidFill>
                  <a:srgbClr val="3333FF"/>
                </a:solidFill>
                <a:latin typeface="Carlito"/>
              </a:rPr>
              <a:t>2. Unsupervised Learning</a:t>
            </a:r>
          </a:p>
        </p:txBody>
      </p:sp>
      <p:sp>
        <p:nvSpPr>
          <p:cNvPr id="3" name="Content Placeholder 2">
            <a:extLst>
              <a:ext uri="{FF2B5EF4-FFF2-40B4-BE49-F238E27FC236}">
                <a16:creationId xmlns:a16="http://schemas.microsoft.com/office/drawing/2014/main" id="{83CBF880-E7B1-4C7C-8C67-9F4191EA2EF7}"/>
              </a:ext>
            </a:extLst>
          </p:cNvPr>
          <p:cNvSpPr>
            <a:spLocks noGrp="1"/>
          </p:cNvSpPr>
          <p:nvPr>
            <p:ph idx="1"/>
          </p:nvPr>
        </p:nvSpPr>
        <p:spPr/>
        <p:txBody>
          <a:bodyPr/>
          <a:lstStyle/>
          <a:p>
            <a:r>
              <a:rPr lang="en-US" dirty="0"/>
              <a:t>Unsupervised learning involves training by using unlabeled data and allowing the model to act on that information without guidance. </a:t>
            </a:r>
          </a:p>
          <a:p>
            <a:r>
              <a:rPr lang="en-US" dirty="0"/>
              <a:t>Think of unsupervised learning as a smart kid that learns without any guidance. In this type of Machine Learning, the model is not fed with labeled data, as in the model has no clue that ‘this image is Tom and this is Jerry’, it figures out patterns and the differences between Tom and Jerry on its own by taking in tons of data.</a:t>
            </a:r>
            <a:endParaRPr lang="en-IN" dirty="0"/>
          </a:p>
        </p:txBody>
      </p:sp>
      <p:sp>
        <p:nvSpPr>
          <p:cNvPr id="4" name="Date Placeholder 3">
            <a:extLst>
              <a:ext uri="{FF2B5EF4-FFF2-40B4-BE49-F238E27FC236}">
                <a16:creationId xmlns:a16="http://schemas.microsoft.com/office/drawing/2014/main" id="{72EA1D62-A33B-97A1-24EA-CF48FD015B5F}"/>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69694870-331B-EBD9-F0F4-DBC867676E0A}"/>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FCBB272D-3A11-0686-9525-8FB2E96366D0}"/>
              </a:ext>
            </a:extLst>
          </p:cNvPr>
          <p:cNvSpPr>
            <a:spLocks noGrp="1"/>
          </p:cNvSpPr>
          <p:nvPr>
            <p:ph type="sldNum" sz="quarter" idx="12"/>
          </p:nvPr>
        </p:nvSpPr>
        <p:spPr/>
        <p:txBody>
          <a:bodyPr/>
          <a:lstStyle/>
          <a:p>
            <a:fld id="{8E65B91F-2838-4F0A-92F6-55B92061FE43}" type="slidenum">
              <a:rPr lang="en-IN" smtClean="0"/>
              <a:t>26</a:t>
            </a:fld>
            <a:endParaRPr lang="en-IN"/>
          </a:p>
        </p:txBody>
      </p:sp>
    </p:spTree>
    <p:extLst>
      <p:ext uri="{BB962C8B-B14F-4D97-AF65-F5344CB8AC3E}">
        <p14:creationId xmlns:p14="http://schemas.microsoft.com/office/powerpoint/2010/main" val="1951333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6180705" y="3775798"/>
            <a:ext cx="4355902" cy="1738610"/>
          </a:xfrm>
          <a:custGeom>
            <a:avLst/>
            <a:gdLst/>
            <a:ahLst/>
            <a:cxnLst/>
            <a:rect l="l" t="t" r="r" b="b"/>
            <a:pathLst>
              <a:path w="6195059" h="2472690">
                <a:moveTo>
                  <a:pt x="0" y="0"/>
                </a:moveTo>
                <a:lnTo>
                  <a:pt x="6195049" y="0"/>
                </a:lnTo>
                <a:lnTo>
                  <a:pt x="6195049" y="2472584"/>
                </a:lnTo>
                <a:lnTo>
                  <a:pt x="0" y="2472584"/>
                </a:lnTo>
                <a:lnTo>
                  <a:pt x="0" y="0"/>
                </a:lnTo>
                <a:close/>
              </a:path>
            </a:pathLst>
          </a:custGeom>
          <a:solidFill>
            <a:srgbClr val="E0E0E0"/>
          </a:solidFill>
        </p:spPr>
        <p:txBody>
          <a:bodyPr wrap="square" lIns="0" tIns="0" rIns="0" bIns="0" rtlCol="0"/>
          <a:lstStyle/>
          <a:p>
            <a:endParaRPr sz="1266"/>
          </a:p>
        </p:txBody>
      </p:sp>
      <p:sp>
        <p:nvSpPr>
          <p:cNvPr id="7" name="object 7"/>
          <p:cNvSpPr txBox="1"/>
          <p:nvPr/>
        </p:nvSpPr>
        <p:spPr>
          <a:xfrm>
            <a:off x="6180705" y="3775798"/>
            <a:ext cx="4355902" cy="1526800"/>
          </a:xfrm>
          <a:prstGeom prst="rect">
            <a:avLst/>
          </a:prstGeom>
          <a:ln w="13585">
            <a:solidFill>
              <a:srgbClr val="000000"/>
            </a:solidFill>
          </a:ln>
        </p:spPr>
        <p:txBody>
          <a:bodyPr vert="horz" wrap="square" lIns="0" tIns="22324" rIns="0" bIns="0" rtlCol="0">
            <a:spAutoFit/>
          </a:bodyPr>
          <a:lstStyle/>
          <a:p>
            <a:pPr marL="410305" marR="1962229">
              <a:lnSpc>
                <a:spcPct val="144900"/>
              </a:lnSpc>
              <a:spcBef>
                <a:spcPts val="176"/>
              </a:spcBef>
            </a:pPr>
            <a:r>
              <a:rPr sz="2250" spc="56" dirty="0">
                <a:latin typeface="Arial MT"/>
                <a:cs typeface="Arial MT"/>
              </a:rPr>
              <a:t>No</a:t>
            </a:r>
            <a:r>
              <a:rPr sz="2250" spc="4" dirty="0">
                <a:latin typeface="Arial MT"/>
                <a:cs typeface="Arial MT"/>
              </a:rPr>
              <a:t> </a:t>
            </a:r>
            <a:r>
              <a:rPr sz="2250" spc="-109" dirty="0">
                <a:latin typeface="Arial MT"/>
                <a:cs typeface="Arial MT"/>
              </a:rPr>
              <a:t>labels/targets </a:t>
            </a:r>
            <a:r>
              <a:rPr sz="2250" spc="56" dirty="0">
                <a:latin typeface="Arial MT"/>
                <a:cs typeface="Arial MT"/>
              </a:rPr>
              <a:t>No</a:t>
            </a:r>
            <a:r>
              <a:rPr sz="2250" spc="4" dirty="0">
                <a:latin typeface="Arial MT"/>
                <a:cs typeface="Arial MT"/>
              </a:rPr>
              <a:t> </a:t>
            </a:r>
            <a:r>
              <a:rPr sz="2250" spc="-56" dirty="0">
                <a:latin typeface="Arial MT"/>
                <a:cs typeface="Arial MT"/>
              </a:rPr>
              <a:t>feedback</a:t>
            </a:r>
            <a:endParaRPr sz="2250">
              <a:latin typeface="Arial MT"/>
              <a:cs typeface="Arial MT"/>
            </a:endParaRPr>
          </a:p>
          <a:p>
            <a:pPr marL="410305">
              <a:spcBef>
                <a:spcPts val="1209"/>
              </a:spcBef>
            </a:pPr>
            <a:r>
              <a:rPr sz="2250" spc="-137" dirty="0">
                <a:latin typeface="Arial MT"/>
                <a:cs typeface="Arial MT"/>
              </a:rPr>
              <a:t>Find</a:t>
            </a:r>
            <a:r>
              <a:rPr sz="2250" spc="-21" dirty="0">
                <a:latin typeface="Arial MT"/>
                <a:cs typeface="Arial MT"/>
              </a:rPr>
              <a:t> </a:t>
            </a:r>
            <a:r>
              <a:rPr sz="2250" spc="-105" dirty="0">
                <a:latin typeface="Arial MT"/>
                <a:cs typeface="Arial MT"/>
              </a:rPr>
              <a:t>hidden</a:t>
            </a:r>
            <a:r>
              <a:rPr sz="2250" spc="-49" dirty="0">
                <a:latin typeface="Arial MT"/>
                <a:cs typeface="Arial MT"/>
              </a:rPr>
              <a:t> </a:t>
            </a:r>
            <a:r>
              <a:rPr sz="2250" spc="-28" dirty="0">
                <a:latin typeface="Arial MT"/>
                <a:cs typeface="Arial MT"/>
              </a:rPr>
              <a:t>structure</a:t>
            </a:r>
            <a:r>
              <a:rPr sz="2250" spc="-130" dirty="0">
                <a:latin typeface="Arial MT"/>
                <a:cs typeface="Arial MT"/>
              </a:rPr>
              <a:t> </a:t>
            </a:r>
            <a:r>
              <a:rPr sz="2250" dirty="0">
                <a:latin typeface="Arial MT"/>
                <a:cs typeface="Arial MT"/>
              </a:rPr>
              <a:t>in</a:t>
            </a:r>
            <a:r>
              <a:rPr sz="2250" spc="-84" dirty="0">
                <a:latin typeface="Arial MT"/>
                <a:cs typeface="Arial MT"/>
              </a:rPr>
              <a:t> </a:t>
            </a:r>
            <a:r>
              <a:rPr sz="2250" spc="-14" dirty="0">
                <a:latin typeface="Arial MT"/>
                <a:cs typeface="Arial MT"/>
              </a:rPr>
              <a:t>data</a:t>
            </a:r>
            <a:endParaRPr sz="2250">
              <a:latin typeface="Arial MT"/>
              <a:cs typeface="Arial MT"/>
            </a:endParaRPr>
          </a:p>
        </p:txBody>
      </p:sp>
      <p:sp>
        <p:nvSpPr>
          <p:cNvPr id="8" name="object 8"/>
          <p:cNvSpPr/>
          <p:nvPr/>
        </p:nvSpPr>
        <p:spPr>
          <a:xfrm>
            <a:off x="6304883" y="4027744"/>
            <a:ext cx="133945" cy="1203722"/>
          </a:xfrm>
          <a:custGeom>
            <a:avLst/>
            <a:gdLst/>
            <a:ahLst/>
            <a:cxnLst/>
            <a:rect l="l" t="t" r="r" b="b"/>
            <a:pathLst>
              <a:path w="190500" h="1711959">
                <a:moveTo>
                  <a:pt x="190195" y="1555559"/>
                </a:moveTo>
                <a:lnTo>
                  <a:pt x="36195" y="1399324"/>
                </a:lnTo>
                <a:lnTo>
                  <a:pt x="0" y="1436039"/>
                </a:lnTo>
                <a:lnTo>
                  <a:pt x="117563" y="1555559"/>
                </a:lnTo>
                <a:lnTo>
                  <a:pt x="0" y="1675079"/>
                </a:lnTo>
                <a:lnTo>
                  <a:pt x="36195" y="1711794"/>
                </a:lnTo>
                <a:lnTo>
                  <a:pt x="190195" y="1555559"/>
                </a:lnTo>
                <a:close/>
              </a:path>
              <a:path w="190500" h="1711959">
                <a:moveTo>
                  <a:pt x="190195" y="855903"/>
                </a:moveTo>
                <a:lnTo>
                  <a:pt x="36195" y="699668"/>
                </a:lnTo>
                <a:lnTo>
                  <a:pt x="0" y="736384"/>
                </a:lnTo>
                <a:lnTo>
                  <a:pt x="117563" y="855903"/>
                </a:lnTo>
                <a:lnTo>
                  <a:pt x="0" y="975410"/>
                </a:lnTo>
                <a:lnTo>
                  <a:pt x="36195" y="1012139"/>
                </a:lnTo>
                <a:lnTo>
                  <a:pt x="190195" y="855903"/>
                </a:lnTo>
                <a:close/>
              </a:path>
              <a:path w="190500" h="1711959">
                <a:moveTo>
                  <a:pt x="190195" y="156235"/>
                </a:moveTo>
                <a:lnTo>
                  <a:pt x="36195" y="0"/>
                </a:lnTo>
                <a:lnTo>
                  <a:pt x="0" y="36715"/>
                </a:lnTo>
                <a:lnTo>
                  <a:pt x="117563" y="156235"/>
                </a:lnTo>
                <a:lnTo>
                  <a:pt x="0" y="275755"/>
                </a:lnTo>
                <a:lnTo>
                  <a:pt x="36195" y="312470"/>
                </a:lnTo>
                <a:lnTo>
                  <a:pt x="190195" y="156235"/>
                </a:lnTo>
                <a:close/>
              </a:path>
            </a:pathLst>
          </a:custGeom>
          <a:solidFill>
            <a:srgbClr val="D840D0"/>
          </a:solidFill>
        </p:spPr>
        <p:txBody>
          <a:bodyPr wrap="square" lIns="0" tIns="0" rIns="0" bIns="0" rtlCol="0"/>
          <a:lstStyle/>
          <a:p>
            <a:endParaRPr sz="1266"/>
          </a:p>
        </p:txBody>
      </p:sp>
      <p:sp>
        <p:nvSpPr>
          <p:cNvPr id="9" name="object 9"/>
          <p:cNvSpPr txBox="1"/>
          <p:nvPr/>
        </p:nvSpPr>
        <p:spPr>
          <a:xfrm>
            <a:off x="1807831" y="3800365"/>
            <a:ext cx="4355902" cy="621723"/>
          </a:xfrm>
          <a:prstGeom prst="rect">
            <a:avLst/>
          </a:prstGeom>
          <a:solidFill>
            <a:srgbClr val="666666"/>
          </a:solidFill>
          <a:ln w="13585">
            <a:solidFill>
              <a:srgbClr val="000000"/>
            </a:solidFill>
          </a:ln>
        </p:spPr>
        <p:txBody>
          <a:bodyPr vert="horz" wrap="square" lIns="0" tIns="203150" rIns="0" bIns="0" rtlCol="0">
            <a:spAutoFit/>
          </a:bodyPr>
          <a:lstStyle/>
          <a:p>
            <a:pPr marR="13394" algn="ctr">
              <a:spcBef>
                <a:spcPts val="1600"/>
              </a:spcBef>
            </a:pPr>
            <a:r>
              <a:rPr sz="2707" spc="-137" dirty="0">
                <a:solidFill>
                  <a:srgbClr val="FFFFFF"/>
                </a:solidFill>
                <a:latin typeface="Arial MT"/>
                <a:cs typeface="Arial MT"/>
              </a:rPr>
              <a:t>Unsupervised</a:t>
            </a:r>
            <a:r>
              <a:rPr sz="2707" spc="-25" dirty="0">
                <a:solidFill>
                  <a:srgbClr val="FFFFFF"/>
                </a:solidFill>
                <a:latin typeface="Arial MT"/>
                <a:cs typeface="Arial MT"/>
              </a:rPr>
              <a:t> </a:t>
            </a:r>
            <a:r>
              <a:rPr sz="2707" spc="-63" dirty="0">
                <a:solidFill>
                  <a:srgbClr val="FFFFFF"/>
                </a:solidFill>
                <a:latin typeface="Arial MT"/>
                <a:cs typeface="Arial MT"/>
              </a:rPr>
              <a:t>Learning</a:t>
            </a:r>
            <a:endParaRPr sz="2707" dirty="0">
              <a:latin typeface="Arial MT"/>
              <a:cs typeface="Arial MT"/>
            </a:endParaRPr>
          </a:p>
        </p:txBody>
      </p:sp>
      <p:sp>
        <p:nvSpPr>
          <p:cNvPr id="14" name="object 14"/>
          <p:cNvSpPr txBox="1">
            <a:spLocks noGrp="1"/>
          </p:cNvSpPr>
          <p:nvPr>
            <p:ph type="sldNum" sz="quarter" idx="7"/>
          </p:nvPr>
        </p:nvSpPr>
        <p:spPr>
          <a:xfrm>
            <a:off x="7578328" y="4487924"/>
            <a:ext cx="1928813" cy="219497"/>
          </a:xfrm>
          <a:prstGeom prst="rect">
            <a:avLst/>
          </a:prstGeom>
        </p:spPr>
        <p:txBody>
          <a:bodyPr vert="horz" wrap="square" lIns="0" tIns="3125" rIns="0" bIns="0" rtlCol="0" anchor="ctr">
            <a:spAutoFit/>
          </a:bodyPr>
          <a:lstStyle/>
          <a:p>
            <a:pPr marL="26788">
              <a:spcBef>
                <a:spcPts val="25"/>
              </a:spcBef>
            </a:pPr>
            <a:fld id="{81D60167-4931-47E6-BA6A-407CBD079E47}" type="slidenum">
              <a:rPr spc="-18" dirty="0"/>
              <a:pPr marL="26788">
                <a:spcBef>
                  <a:spcPts val="25"/>
                </a:spcBef>
              </a:pPr>
              <a:t>27</a:t>
            </a:fld>
            <a:endParaRPr spc="-18" dirty="0"/>
          </a:p>
        </p:txBody>
      </p:sp>
      <p:sp>
        <p:nvSpPr>
          <p:cNvPr id="16" name="Title 15">
            <a:extLst>
              <a:ext uri="{FF2B5EF4-FFF2-40B4-BE49-F238E27FC236}">
                <a16:creationId xmlns:a16="http://schemas.microsoft.com/office/drawing/2014/main" id="{56A1E296-2247-72D2-360D-2273D38E3B32}"/>
              </a:ext>
            </a:extLst>
          </p:cNvPr>
          <p:cNvSpPr>
            <a:spLocks noGrp="1"/>
          </p:cNvSpPr>
          <p:nvPr>
            <p:ph type="title"/>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6443-6967-4BFC-8D76-2255A3BF6E92}"/>
              </a:ext>
            </a:extLst>
          </p:cNvPr>
          <p:cNvSpPr>
            <a:spLocks noGrp="1"/>
          </p:cNvSpPr>
          <p:nvPr>
            <p:ph type="title"/>
          </p:nvPr>
        </p:nvSpPr>
        <p:spPr/>
        <p:txBody>
          <a:bodyPr/>
          <a:lstStyle/>
          <a:p>
            <a:endParaRPr lang="en-IN"/>
          </a:p>
        </p:txBody>
      </p:sp>
      <p:pic>
        <p:nvPicPr>
          <p:cNvPr id="1026" name="Picture 2" descr="Clustering in Machine Learning - Javatpoint">
            <a:extLst>
              <a:ext uri="{FF2B5EF4-FFF2-40B4-BE49-F238E27FC236}">
                <a16:creationId xmlns:a16="http://schemas.microsoft.com/office/drawing/2014/main" id="{7BDCC40E-C04B-4F2F-BCD3-DE74B8D955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0014" y="1974317"/>
            <a:ext cx="6637692" cy="4420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F1CE20-A3CF-4789-A256-E9244BD5B41E}"/>
              </a:ext>
            </a:extLst>
          </p:cNvPr>
          <p:cNvSpPr txBox="1"/>
          <p:nvPr/>
        </p:nvSpPr>
        <p:spPr>
          <a:xfrm>
            <a:off x="9187031" y="2420471"/>
            <a:ext cx="1011218" cy="369332"/>
          </a:xfrm>
          <a:prstGeom prst="rect">
            <a:avLst/>
          </a:prstGeom>
          <a:noFill/>
        </p:spPr>
        <p:txBody>
          <a:bodyPr wrap="square" rtlCol="0">
            <a:spAutoFit/>
          </a:bodyPr>
          <a:lstStyle/>
          <a:p>
            <a:r>
              <a:rPr lang="en-US" dirty="0"/>
              <a:t>Cluster 1</a:t>
            </a:r>
            <a:endParaRPr lang="en-IN" dirty="0"/>
          </a:p>
        </p:txBody>
      </p:sp>
      <p:sp>
        <p:nvSpPr>
          <p:cNvPr id="7" name="TextBox 6">
            <a:extLst>
              <a:ext uri="{FF2B5EF4-FFF2-40B4-BE49-F238E27FC236}">
                <a16:creationId xmlns:a16="http://schemas.microsoft.com/office/drawing/2014/main" id="{22AE100F-7740-4186-8809-C223EE23E413}"/>
              </a:ext>
            </a:extLst>
          </p:cNvPr>
          <p:cNvSpPr txBox="1"/>
          <p:nvPr/>
        </p:nvSpPr>
        <p:spPr>
          <a:xfrm>
            <a:off x="9187031" y="3883532"/>
            <a:ext cx="1011218" cy="369332"/>
          </a:xfrm>
          <a:prstGeom prst="rect">
            <a:avLst/>
          </a:prstGeom>
          <a:noFill/>
        </p:spPr>
        <p:txBody>
          <a:bodyPr wrap="square" rtlCol="0">
            <a:spAutoFit/>
          </a:bodyPr>
          <a:lstStyle/>
          <a:p>
            <a:r>
              <a:rPr lang="en-US" dirty="0"/>
              <a:t>Cluster 2</a:t>
            </a:r>
            <a:endParaRPr lang="en-IN" dirty="0"/>
          </a:p>
        </p:txBody>
      </p:sp>
      <p:sp>
        <p:nvSpPr>
          <p:cNvPr id="8" name="TextBox 7">
            <a:extLst>
              <a:ext uri="{FF2B5EF4-FFF2-40B4-BE49-F238E27FC236}">
                <a16:creationId xmlns:a16="http://schemas.microsoft.com/office/drawing/2014/main" id="{46D29BF0-37C6-4692-B588-EEA7F6DA0EB3}"/>
              </a:ext>
            </a:extLst>
          </p:cNvPr>
          <p:cNvSpPr txBox="1"/>
          <p:nvPr/>
        </p:nvSpPr>
        <p:spPr>
          <a:xfrm>
            <a:off x="9230061" y="5346593"/>
            <a:ext cx="1011218" cy="369332"/>
          </a:xfrm>
          <a:prstGeom prst="rect">
            <a:avLst/>
          </a:prstGeom>
          <a:noFill/>
        </p:spPr>
        <p:txBody>
          <a:bodyPr wrap="square" rtlCol="0">
            <a:spAutoFit/>
          </a:bodyPr>
          <a:lstStyle/>
          <a:p>
            <a:r>
              <a:rPr lang="en-US" dirty="0"/>
              <a:t>Cluster 3</a:t>
            </a:r>
            <a:endParaRPr lang="en-IN" dirty="0"/>
          </a:p>
        </p:txBody>
      </p:sp>
      <p:sp>
        <p:nvSpPr>
          <p:cNvPr id="3" name="Date Placeholder 2">
            <a:extLst>
              <a:ext uri="{FF2B5EF4-FFF2-40B4-BE49-F238E27FC236}">
                <a16:creationId xmlns:a16="http://schemas.microsoft.com/office/drawing/2014/main" id="{9A53F042-3D3D-B10F-B1BC-AD599E4D358E}"/>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4FFB4B88-C2CE-A066-A97D-BFA2FAA6002A}"/>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7B52B979-8F90-F5A9-E235-18F29773D5BD}"/>
              </a:ext>
            </a:extLst>
          </p:cNvPr>
          <p:cNvSpPr>
            <a:spLocks noGrp="1"/>
          </p:cNvSpPr>
          <p:nvPr>
            <p:ph type="sldNum" sz="quarter" idx="12"/>
          </p:nvPr>
        </p:nvSpPr>
        <p:spPr/>
        <p:txBody>
          <a:bodyPr/>
          <a:lstStyle/>
          <a:p>
            <a:fld id="{8E65B91F-2838-4F0A-92F6-55B92061FE43}" type="slidenum">
              <a:rPr lang="en-IN" smtClean="0"/>
              <a:t>28</a:t>
            </a:fld>
            <a:endParaRPr lang="en-IN"/>
          </a:p>
        </p:txBody>
      </p:sp>
    </p:spTree>
    <p:extLst>
      <p:ext uri="{BB962C8B-B14F-4D97-AF65-F5344CB8AC3E}">
        <p14:creationId xmlns:p14="http://schemas.microsoft.com/office/powerpoint/2010/main" val="222730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CDDB-5B5F-E3AC-FB0B-0A42C6B1F470}"/>
              </a:ext>
            </a:extLst>
          </p:cNvPr>
          <p:cNvSpPr>
            <a:spLocks noGrp="1"/>
          </p:cNvSpPr>
          <p:nvPr>
            <p:ph type="title"/>
          </p:nvPr>
        </p:nvSpPr>
        <p:spPr>
          <a:xfrm>
            <a:off x="838200" y="214709"/>
            <a:ext cx="10515600" cy="1325563"/>
          </a:xfrm>
        </p:spPr>
        <p:txBody>
          <a:bodyPr>
            <a:normAutofit/>
          </a:bodyPr>
          <a:lstStyle/>
          <a:p>
            <a:pPr algn="ctr"/>
            <a:r>
              <a:rPr lang="en-IN" sz="3200" b="1" spc="-5" dirty="0">
                <a:solidFill>
                  <a:srgbClr val="3333FF"/>
                </a:solidFill>
                <a:latin typeface="Carlito"/>
              </a:rPr>
              <a:t>Unsupervised Learning</a:t>
            </a:r>
          </a:p>
        </p:txBody>
      </p:sp>
      <p:sp>
        <p:nvSpPr>
          <p:cNvPr id="3" name="Content Placeholder 2">
            <a:extLst>
              <a:ext uri="{FF2B5EF4-FFF2-40B4-BE49-F238E27FC236}">
                <a16:creationId xmlns:a16="http://schemas.microsoft.com/office/drawing/2014/main" id="{06D4E174-3307-C92C-D779-D67EA3F52296}"/>
              </a:ext>
            </a:extLst>
          </p:cNvPr>
          <p:cNvSpPr>
            <a:spLocks noGrp="1"/>
          </p:cNvSpPr>
          <p:nvPr>
            <p:ph idx="1"/>
          </p:nvPr>
        </p:nvSpPr>
        <p:spPr>
          <a:xfrm>
            <a:off x="838200" y="1253331"/>
            <a:ext cx="10515600" cy="4351338"/>
          </a:xfrm>
        </p:spPr>
        <p:txBody>
          <a:bodyPr>
            <a:normAutofit/>
          </a:bodyPr>
          <a:lstStyle/>
          <a:p>
            <a:r>
              <a:rPr lang="en-US" sz="2400" dirty="0"/>
              <a:t>In contrast to supervised learning, unsupervised learning is a branch of machine learning that is concerned with unlabeled data. Common tasks in unsupervised learning are clustering analysis (assigning group memberships and dimensionality reduction (compressing data onto a lower-dimensional subspace or manifold).</a:t>
            </a:r>
          </a:p>
          <a:p>
            <a:endParaRPr lang="en-IN" sz="2400" dirty="0"/>
          </a:p>
        </p:txBody>
      </p:sp>
      <p:pic>
        <p:nvPicPr>
          <p:cNvPr id="5" name="Picture 4">
            <a:extLst>
              <a:ext uri="{FF2B5EF4-FFF2-40B4-BE49-F238E27FC236}">
                <a16:creationId xmlns:a16="http://schemas.microsoft.com/office/drawing/2014/main" id="{EC1A337B-9B3B-C27B-F08A-C366BA2EC6BB}"/>
              </a:ext>
            </a:extLst>
          </p:cNvPr>
          <p:cNvPicPr>
            <a:picLocks noChangeAspect="1"/>
          </p:cNvPicPr>
          <p:nvPr/>
        </p:nvPicPr>
        <p:blipFill>
          <a:blip r:embed="rId2"/>
          <a:stretch>
            <a:fillRect/>
          </a:stretch>
        </p:blipFill>
        <p:spPr>
          <a:xfrm>
            <a:off x="3703601" y="2793739"/>
            <a:ext cx="3657600" cy="3110327"/>
          </a:xfrm>
          <a:prstGeom prst="rect">
            <a:avLst/>
          </a:prstGeom>
        </p:spPr>
      </p:pic>
      <p:sp>
        <p:nvSpPr>
          <p:cNvPr id="4" name="Date Placeholder 3">
            <a:extLst>
              <a:ext uri="{FF2B5EF4-FFF2-40B4-BE49-F238E27FC236}">
                <a16:creationId xmlns:a16="http://schemas.microsoft.com/office/drawing/2014/main" id="{10F0FA28-7CF7-CC40-C461-C3ECFF237B29}"/>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0A050DCD-EADA-1530-C821-A82F33F2E0EF}"/>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9282A004-BAEF-D529-61F1-673C6C99B852}"/>
              </a:ext>
            </a:extLst>
          </p:cNvPr>
          <p:cNvSpPr>
            <a:spLocks noGrp="1"/>
          </p:cNvSpPr>
          <p:nvPr>
            <p:ph type="sldNum" sz="quarter" idx="12"/>
          </p:nvPr>
        </p:nvSpPr>
        <p:spPr/>
        <p:txBody>
          <a:bodyPr/>
          <a:lstStyle/>
          <a:p>
            <a:fld id="{8E65B91F-2838-4F0A-92F6-55B92061FE43}" type="slidenum">
              <a:rPr lang="en-IN" smtClean="0"/>
              <a:t>29</a:t>
            </a:fld>
            <a:endParaRPr lang="en-IN"/>
          </a:p>
        </p:txBody>
      </p:sp>
      <p:sp>
        <p:nvSpPr>
          <p:cNvPr id="9" name="TextBox 8">
            <a:extLst>
              <a:ext uri="{FF2B5EF4-FFF2-40B4-BE49-F238E27FC236}">
                <a16:creationId xmlns:a16="http://schemas.microsoft.com/office/drawing/2014/main" id="{029AEAA7-BC9E-74C4-F55A-D35E8D160C01}"/>
              </a:ext>
            </a:extLst>
          </p:cNvPr>
          <p:cNvSpPr txBox="1"/>
          <p:nvPr/>
        </p:nvSpPr>
        <p:spPr>
          <a:xfrm>
            <a:off x="1120877" y="5733787"/>
            <a:ext cx="9576619" cy="646331"/>
          </a:xfrm>
          <a:prstGeom prst="rect">
            <a:avLst/>
          </a:prstGeom>
          <a:noFill/>
        </p:spPr>
        <p:txBody>
          <a:bodyPr wrap="square">
            <a:spAutoFit/>
          </a:bodyPr>
          <a:lstStyle/>
          <a:p>
            <a:pPr algn="ctr"/>
            <a:r>
              <a:rPr lang="en-US" dirty="0"/>
              <a:t>Illustration of clustering, where the dashed lines indicate potential group membership assignments of unlabeled data points.</a:t>
            </a:r>
            <a:endParaRPr lang="en-IN" dirty="0"/>
          </a:p>
        </p:txBody>
      </p:sp>
    </p:spTree>
    <p:extLst>
      <p:ext uri="{BB962C8B-B14F-4D97-AF65-F5344CB8AC3E}">
        <p14:creationId xmlns:p14="http://schemas.microsoft.com/office/powerpoint/2010/main" val="199440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E407-8C13-4BE0-80B5-BDB5B7CD9F51}"/>
              </a:ext>
            </a:extLst>
          </p:cNvPr>
          <p:cNvSpPr>
            <a:spLocks noGrp="1"/>
          </p:cNvSpPr>
          <p:nvPr>
            <p:ph type="title"/>
          </p:nvPr>
        </p:nvSpPr>
        <p:spPr/>
        <p:txBody>
          <a:bodyPr>
            <a:normAutofit/>
          </a:bodyPr>
          <a:lstStyle/>
          <a:p>
            <a:pPr algn="ctr"/>
            <a:r>
              <a:rPr lang="en-IN" sz="3600" b="1" spc="-5" dirty="0">
                <a:solidFill>
                  <a:srgbClr val="3333FF"/>
                </a:solidFill>
                <a:latin typeface="Carlito"/>
              </a:rPr>
              <a:t>Machine Learning Types</a:t>
            </a:r>
          </a:p>
        </p:txBody>
      </p:sp>
      <p:sp>
        <p:nvSpPr>
          <p:cNvPr id="3" name="Content Placeholder 2">
            <a:extLst>
              <a:ext uri="{FF2B5EF4-FFF2-40B4-BE49-F238E27FC236}">
                <a16:creationId xmlns:a16="http://schemas.microsoft.com/office/drawing/2014/main" id="{D6C09AFE-80A4-405F-9983-67AE36782CB4}"/>
              </a:ext>
            </a:extLst>
          </p:cNvPr>
          <p:cNvSpPr>
            <a:spLocks noGrp="1"/>
          </p:cNvSpPr>
          <p:nvPr>
            <p:ph idx="1"/>
          </p:nvPr>
        </p:nvSpPr>
        <p:spPr/>
        <p:txBody>
          <a:bodyPr/>
          <a:lstStyle/>
          <a:p>
            <a:pPr marL="0" indent="0">
              <a:buNone/>
            </a:pPr>
            <a:r>
              <a:rPr lang="en-US" dirty="0"/>
              <a:t>A machine can learn to solve a problem by following any one of the following three approaches. These are the ways in which a machine can learn:</a:t>
            </a:r>
          </a:p>
          <a:p>
            <a:endParaRPr lang="en-US" dirty="0"/>
          </a:p>
          <a:p>
            <a:r>
              <a:rPr lang="en-US" dirty="0"/>
              <a:t>Supervised Learning</a:t>
            </a:r>
          </a:p>
          <a:p>
            <a:r>
              <a:rPr lang="en-US" dirty="0"/>
              <a:t>Unsupervised Learning</a:t>
            </a:r>
          </a:p>
          <a:p>
            <a:r>
              <a:rPr lang="en-US" dirty="0"/>
              <a:t>Reinforcement Learning</a:t>
            </a:r>
          </a:p>
          <a:p>
            <a:pPr marL="0" indent="0">
              <a:buNone/>
            </a:pPr>
            <a:endParaRPr lang="en-IN" dirty="0"/>
          </a:p>
        </p:txBody>
      </p:sp>
      <p:sp>
        <p:nvSpPr>
          <p:cNvPr id="4" name="Date Placeholder 3">
            <a:extLst>
              <a:ext uri="{FF2B5EF4-FFF2-40B4-BE49-F238E27FC236}">
                <a16:creationId xmlns:a16="http://schemas.microsoft.com/office/drawing/2014/main" id="{C6741F6F-02BF-27B7-CE81-6761FB6097E4}"/>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B1F70418-E5F8-E09A-C4B8-E69936309E0D}"/>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B8EBAD81-CC4C-3086-4DF7-C23AD91205A5}"/>
              </a:ext>
            </a:extLst>
          </p:cNvPr>
          <p:cNvSpPr>
            <a:spLocks noGrp="1"/>
          </p:cNvSpPr>
          <p:nvPr>
            <p:ph type="sldNum" sz="quarter" idx="12"/>
          </p:nvPr>
        </p:nvSpPr>
        <p:spPr/>
        <p:txBody>
          <a:bodyPr/>
          <a:lstStyle/>
          <a:p>
            <a:fld id="{8E65B91F-2838-4F0A-92F6-55B92061FE43}" type="slidenum">
              <a:rPr lang="en-IN" smtClean="0"/>
              <a:t>3</a:t>
            </a:fld>
            <a:endParaRPr lang="en-IN"/>
          </a:p>
        </p:txBody>
      </p:sp>
    </p:spTree>
    <p:extLst>
      <p:ext uri="{BB962C8B-B14F-4D97-AF65-F5344CB8AC3E}">
        <p14:creationId xmlns:p14="http://schemas.microsoft.com/office/powerpoint/2010/main" val="2235993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0611-A687-0A63-4555-9BD1FB943F39}"/>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2409988-0126-DD1E-8C3B-8317BE29D650}"/>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BEAF905A-5D82-50BF-1670-691CD6998867}"/>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B233E706-50C9-FC78-6EB0-A45F4BB36A05}"/>
              </a:ext>
            </a:extLst>
          </p:cNvPr>
          <p:cNvSpPr>
            <a:spLocks noGrp="1"/>
          </p:cNvSpPr>
          <p:nvPr>
            <p:ph type="sldNum" sz="quarter" idx="12"/>
          </p:nvPr>
        </p:nvSpPr>
        <p:spPr/>
        <p:txBody>
          <a:bodyPr/>
          <a:lstStyle/>
          <a:p>
            <a:fld id="{8E65B91F-2838-4F0A-92F6-55B92061FE43}" type="slidenum">
              <a:rPr lang="en-IN" smtClean="0"/>
              <a:t>30</a:t>
            </a:fld>
            <a:endParaRPr lang="en-IN"/>
          </a:p>
        </p:txBody>
      </p:sp>
      <p:pic>
        <p:nvPicPr>
          <p:cNvPr id="1028" name="Picture 4" descr="Intra-cluster distances vs inter ...">
            <a:extLst>
              <a:ext uri="{FF2B5EF4-FFF2-40B4-BE49-F238E27FC236}">
                <a16:creationId xmlns:a16="http://schemas.microsoft.com/office/drawing/2014/main" id="{05A09FF3-2FC8-2608-4C2E-31E57D791F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2195385"/>
            <a:ext cx="6183665" cy="3676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82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FB2C-9223-43B5-A8B5-958E479E002E}"/>
              </a:ext>
            </a:extLst>
          </p:cNvPr>
          <p:cNvSpPr>
            <a:spLocks noGrp="1"/>
          </p:cNvSpPr>
          <p:nvPr>
            <p:ph type="title"/>
          </p:nvPr>
        </p:nvSpPr>
        <p:spPr/>
        <p:txBody>
          <a:bodyPr>
            <a:normAutofit/>
          </a:bodyPr>
          <a:lstStyle/>
          <a:p>
            <a:pPr algn="ctr"/>
            <a:r>
              <a:rPr lang="en-IN" sz="3200" b="1" spc="-5" dirty="0">
                <a:solidFill>
                  <a:srgbClr val="3333FF"/>
                </a:solidFill>
                <a:latin typeface="Carlito"/>
              </a:rPr>
              <a:t>Categories of unsupervised learning</a:t>
            </a:r>
          </a:p>
        </p:txBody>
      </p:sp>
      <p:sp>
        <p:nvSpPr>
          <p:cNvPr id="3" name="Content Placeholder 2">
            <a:extLst>
              <a:ext uri="{FF2B5EF4-FFF2-40B4-BE49-F238E27FC236}">
                <a16:creationId xmlns:a16="http://schemas.microsoft.com/office/drawing/2014/main" id="{577E9A0E-58B7-F9EE-C94D-D764385B5CE0}"/>
              </a:ext>
            </a:extLst>
          </p:cNvPr>
          <p:cNvSpPr>
            <a:spLocks noGrp="1"/>
          </p:cNvSpPr>
          <p:nvPr>
            <p:ph idx="1"/>
          </p:nvPr>
        </p:nvSpPr>
        <p:spPr/>
        <p:txBody>
          <a:bodyPr/>
          <a:lstStyle/>
          <a:p>
            <a:r>
              <a:rPr lang="en-IN" dirty="0"/>
              <a:t>Clustering</a:t>
            </a:r>
          </a:p>
          <a:p>
            <a:r>
              <a:rPr lang="en-IN" dirty="0"/>
              <a:t> </a:t>
            </a:r>
            <a:r>
              <a:rPr lang="en-IN" spc="67" dirty="0"/>
              <a:t>Dimensionality</a:t>
            </a:r>
            <a:r>
              <a:rPr lang="en-IN" spc="-7" dirty="0"/>
              <a:t> </a:t>
            </a:r>
            <a:r>
              <a:rPr lang="en-IN" spc="91" dirty="0"/>
              <a:t>Reduction</a:t>
            </a:r>
            <a:endParaRPr lang="en-IN" dirty="0"/>
          </a:p>
          <a:p>
            <a:endParaRPr lang="en-IN" dirty="0"/>
          </a:p>
        </p:txBody>
      </p:sp>
      <p:sp>
        <p:nvSpPr>
          <p:cNvPr id="4" name="Date Placeholder 3">
            <a:extLst>
              <a:ext uri="{FF2B5EF4-FFF2-40B4-BE49-F238E27FC236}">
                <a16:creationId xmlns:a16="http://schemas.microsoft.com/office/drawing/2014/main" id="{F00A5429-2B65-A87B-4997-D46A58D5856D}"/>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59D23992-37C3-8040-4D66-4BA6F15654C0}"/>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A4624644-5B62-3F08-64D5-62E5F60D2636}"/>
              </a:ext>
            </a:extLst>
          </p:cNvPr>
          <p:cNvSpPr>
            <a:spLocks noGrp="1"/>
          </p:cNvSpPr>
          <p:nvPr>
            <p:ph type="sldNum" sz="quarter" idx="12"/>
          </p:nvPr>
        </p:nvSpPr>
        <p:spPr/>
        <p:txBody>
          <a:bodyPr/>
          <a:lstStyle/>
          <a:p>
            <a:fld id="{8E65B91F-2838-4F0A-92F6-55B92061FE43}" type="slidenum">
              <a:rPr lang="en-IN" smtClean="0"/>
              <a:t>31</a:t>
            </a:fld>
            <a:endParaRPr lang="en-IN"/>
          </a:p>
        </p:txBody>
      </p:sp>
    </p:spTree>
    <p:extLst>
      <p:ext uri="{BB962C8B-B14F-4D97-AF65-F5344CB8AC3E}">
        <p14:creationId xmlns:p14="http://schemas.microsoft.com/office/powerpoint/2010/main" val="2416203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602-A5E2-D39A-7301-5DE0E23691FA}"/>
              </a:ext>
            </a:extLst>
          </p:cNvPr>
          <p:cNvSpPr>
            <a:spLocks noGrp="1"/>
          </p:cNvSpPr>
          <p:nvPr>
            <p:ph type="title"/>
          </p:nvPr>
        </p:nvSpPr>
        <p:spPr/>
        <p:txBody>
          <a:bodyPr/>
          <a:lstStyle/>
          <a:p>
            <a:pPr algn="ctr"/>
            <a:r>
              <a:rPr lang="en-IN" sz="3200" b="1" spc="-5" dirty="0">
                <a:solidFill>
                  <a:srgbClr val="3333FF"/>
                </a:solidFill>
                <a:latin typeface="Carlito"/>
              </a:rPr>
              <a:t>Clustering</a:t>
            </a:r>
          </a:p>
        </p:txBody>
      </p:sp>
      <p:sp>
        <p:nvSpPr>
          <p:cNvPr id="3" name="Content Placeholder 2">
            <a:extLst>
              <a:ext uri="{FF2B5EF4-FFF2-40B4-BE49-F238E27FC236}">
                <a16:creationId xmlns:a16="http://schemas.microsoft.com/office/drawing/2014/main" id="{52AD99F4-C428-DB77-6C4B-BC40561C0BA2}"/>
              </a:ext>
            </a:extLst>
          </p:cNvPr>
          <p:cNvSpPr>
            <a:spLocks noGrp="1"/>
          </p:cNvSpPr>
          <p:nvPr>
            <p:ph idx="1"/>
          </p:nvPr>
        </p:nvSpPr>
        <p:spPr/>
        <p:txBody>
          <a:bodyPr>
            <a:normAutofit fontScale="47500" lnSpcReduction="20000"/>
          </a:bodyPr>
          <a:lstStyle/>
          <a:p>
            <a:pPr algn="just">
              <a:lnSpc>
                <a:spcPct val="110000"/>
              </a:lnSpc>
            </a:pPr>
            <a:r>
              <a:rPr lang="en-US" sz="4000" dirty="0"/>
              <a:t>A major subcategory of unsupervised learning is clustering, which assigns group membership information to data points. It can be thought of as a task similar to classification but without labeling information given in the training dataset. Hence, in the absence of class label information, the clustering approach is to group data records by similarity and define distinct groups based on similarity thresholds.</a:t>
            </a:r>
          </a:p>
          <a:p>
            <a:pPr algn="just">
              <a:lnSpc>
                <a:spcPct val="110000"/>
              </a:lnSpc>
            </a:pPr>
            <a:r>
              <a:rPr lang="en-US" sz="4000" dirty="0"/>
              <a:t>Clustering can be divided into three major groups: prototype-based, density-based, and hierarchical clustering. In prototype-based clustering algorithms, such as K-Means, a fixed number of cluster centers is defined (the cluster centers are repositioned iteratively), and data points are assigned to the closest prototype based on a pair-wise distance measure (for example, Euclidean distance). In density-based clustering, unlike in prototype-based clustering, the number of cluster centers is not fixed but assigned by identifying regions of high density (the location of many data records close to each other measured by a user-defined distance metric. In hierarchical clustering, a distance metric is used to group examples in a tree like-fashion, where examples at the root are more related to each other. The depth of the tree defines the number of clusters.</a:t>
            </a:r>
          </a:p>
          <a:p>
            <a:endParaRPr lang="en-IN" dirty="0"/>
          </a:p>
        </p:txBody>
      </p:sp>
      <p:sp>
        <p:nvSpPr>
          <p:cNvPr id="4" name="Date Placeholder 3">
            <a:extLst>
              <a:ext uri="{FF2B5EF4-FFF2-40B4-BE49-F238E27FC236}">
                <a16:creationId xmlns:a16="http://schemas.microsoft.com/office/drawing/2014/main" id="{7D8C1EF0-170B-6C02-EB03-B86DC431473A}"/>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BDD581F6-0B47-0BE9-4B84-31B499B172A1}"/>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AA666B4E-4D9C-BFE5-D84D-7F242DA0D2B6}"/>
              </a:ext>
            </a:extLst>
          </p:cNvPr>
          <p:cNvSpPr>
            <a:spLocks noGrp="1"/>
          </p:cNvSpPr>
          <p:nvPr>
            <p:ph type="sldNum" sz="quarter" idx="12"/>
          </p:nvPr>
        </p:nvSpPr>
        <p:spPr/>
        <p:txBody>
          <a:bodyPr/>
          <a:lstStyle/>
          <a:p>
            <a:fld id="{8E65B91F-2838-4F0A-92F6-55B92061FE43}" type="slidenum">
              <a:rPr lang="en-IN" smtClean="0"/>
              <a:t>32</a:t>
            </a:fld>
            <a:endParaRPr lang="en-IN"/>
          </a:p>
        </p:txBody>
      </p:sp>
    </p:spTree>
    <p:extLst>
      <p:ext uri="{BB962C8B-B14F-4D97-AF65-F5344CB8AC3E}">
        <p14:creationId xmlns:p14="http://schemas.microsoft.com/office/powerpoint/2010/main" val="4289152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B803-E6F4-5131-43DE-00785C5A93FE}"/>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1450E12A-E546-BA71-5A49-877C7F9DCBAD}"/>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1B8288ED-3F44-D5D0-410F-FDA8907155CA}"/>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0F8D8E4F-38CC-7BEF-CCF2-538B091F00FA}"/>
              </a:ext>
            </a:extLst>
          </p:cNvPr>
          <p:cNvSpPr>
            <a:spLocks noGrp="1"/>
          </p:cNvSpPr>
          <p:nvPr>
            <p:ph type="sldNum" sz="quarter" idx="12"/>
          </p:nvPr>
        </p:nvSpPr>
        <p:spPr/>
        <p:txBody>
          <a:bodyPr/>
          <a:lstStyle/>
          <a:p>
            <a:fld id="{8E65B91F-2838-4F0A-92F6-55B92061FE43}" type="slidenum">
              <a:rPr lang="en-IN" smtClean="0"/>
              <a:t>33</a:t>
            </a:fld>
            <a:endParaRPr lang="en-IN"/>
          </a:p>
        </p:txBody>
      </p:sp>
      <p:pic>
        <p:nvPicPr>
          <p:cNvPr id="3074" name="Picture 2">
            <a:extLst>
              <a:ext uri="{FF2B5EF4-FFF2-40B4-BE49-F238E27FC236}">
                <a16:creationId xmlns:a16="http://schemas.microsoft.com/office/drawing/2014/main" id="{7E9BD677-E318-4644-EE02-D10185C50A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9573" y="2025471"/>
            <a:ext cx="6998110" cy="28068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BFFF3B-EA11-A490-858C-B6ECC0C2BF45}"/>
              </a:ext>
            </a:extLst>
          </p:cNvPr>
          <p:cNvSpPr txBox="1"/>
          <p:nvPr/>
        </p:nvSpPr>
        <p:spPr>
          <a:xfrm>
            <a:off x="2890684" y="5191883"/>
            <a:ext cx="6096000" cy="923330"/>
          </a:xfrm>
          <a:prstGeom prst="rect">
            <a:avLst/>
          </a:prstGeom>
          <a:noFill/>
        </p:spPr>
        <p:txBody>
          <a:bodyPr wrap="square">
            <a:spAutoFit/>
          </a:bodyPr>
          <a:lstStyle/>
          <a:p>
            <a:r>
              <a:rPr lang="en-US" b="0" i="1" dirty="0">
                <a:solidFill>
                  <a:srgbClr val="111111"/>
                </a:solidFill>
                <a:effectLst/>
                <a:latin typeface="Helvetica" panose="020B0604020202020204" pitchFamily="34" charset="0"/>
              </a:rPr>
              <a:t>Illustration of clustering. (A) A two-dimensional, unlabeled dataset. (B) Clusters inferred by a clustering algorithm that groups similar points into the same cluster.</a:t>
            </a:r>
            <a:endParaRPr lang="en-IN" dirty="0"/>
          </a:p>
        </p:txBody>
      </p:sp>
    </p:spTree>
    <p:extLst>
      <p:ext uri="{BB962C8B-B14F-4D97-AF65-F5344CB8AC3E}">
        <p14:creationId xmlns:p14="http://schemas.microsoft.com/office/powerpoint/2010/main" val="4033662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DF9F-375E-5F4B-D500-C370E9699D10}"/>
              </a:ext>
            </a:extLst>
          </p:cNvPr>
          <p:cNvSpPr>
            <a:spLocks noGrp="1"/>
          </p:cNvSpPr>
          <p:nvPr>
            <p:ph type="title"/>
          </p:nvPr>
        </p:nvSpPr>
        <p:spPr/>
        <p:txBody>
          <a:bodyPr/>
          <a:lstStyle/>
          <a:p>
            <a:pPr algn="ctr"/>
            <a:r>
              <a:rPr lang="en-IN" sz="3200" b="1" spc="-5" dirty="0">
                <a:solidFill>
                  <a:srgbClr val="3333FF"/>
                </a:solidFill>
                <a:latin typeface="Carlito"/>
              </a:rPr>
              <a:t>Dimensionality Reduction</a:t>
            </a:r>
            <a:br>
              <a:rPr lang="en-IN" sz="3200" b="1" spc="-5" dirty="0">
                <a:solidFill>
                  <a:srgbClr val="3333FF"/>
                </a:solidFill>
                <a:latin typeface="Carlito"/>
              </a:rPr>
            </a:b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3F4FE31F-E7B8-B44D-6F40-8787F8C50D29}"/>
              </a:ext>
            </a:extLst>
          </p:cNvPr>
          <p:cNvSpPr>
            <a:spLocks noGrp="1"/>
          </p:cNvSpPr>
          <p:nvPr>
            <p:ph idx="1"/>
          </p:nvPr>
        </p:nvSpPr>
        <p:spPr/>
        <p:txBody>
          <a:bodyPr>
            <a:normAutofit/>
          </a:bodyPr>
          <a:lstStyle/>
          <a:p>
            <a:pPr algn="just"/>
            <a:r>
              <a:rPr lang="en-US" sz="2400" dirty="0"/>
              <a:t>One major subcategory of unsupervised learning is representation learning and dimensionality reduction. A popular and classic technique for this is principal component analysis (PCA)</a:t>
            </a:r>
          </a:p>
          <a:p>
            <a:pPr algn="just"/>
            <a:r>
              <a:rPr lang="en-US" sz="2400" dirty="0"/>
              <a:t>In a nutshell, PCA identifies the directions of maximum variance in a dataset. These directions (eigenvectors of the covariance matrix) form the principal component axes of a new coordinate system. In practice, PCA is typically used to reduce the dimensionality of a dataset while retaining most of its information (variance). PCA is a linear transformation technique. Thus, it cannot capture complex non-linear patterns in data; however, kernel PCA and other non-linear dimensionality reduction techniques exist.</a:t>
            </a:r>
          </a:p>
          <a:p>
            <a:br>
              <a:rPr lang="en-US" sz="2400" dirty="0"/>
            </a:br>
            <a:endParaRPr lang="en-IN" sz="2400" dirty="0"/>
          </a:p>
        </p:txBody>
      </p:sp>
      <p:sp>
        <p:nvSpPr>
          <p:cNvPr id="4" name="Date Placeholder 3">
            <a:extLst>
              <a:ext uri="{FF2B5EF4-FFF2-40B4-BE49-F238E27FC236}">
                <a16:creationId xmlns:a16="http://schemas.microsoft.com/office/drawing/2014/main" id="{8D94B9F5-C311-6793-DC62-FDD34D51D601}"/>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28D78F37-898A-F913-46F0-B827D676F278}"/>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73397CE2-8A61-92EC-86FA-2B4D1DB295AA}"/>
              </a:ext>
            </a:extLst>
          </p:cNvPr>
          <p:cNvSpPr>
            <a:spLocks noGrp="1"/>
          </p:cNvSpPr>
          <p:nvPr>
            <p:ph type="sldNum" sz="quarter" idx="12"/>
          </p:nvPr>
        </p:nvSpPr>
        <p:spPr/>
        <p:txBody>
          <a:bodyPr/>
          <a:lstStyle/>
          <a:p>
            <a:fld id="{8E65B91F-2838-4F0A-92F6-55B92061FE43}" type="slidenum">
              <a:rPr lang="en-IN" smtClean="0"/>
              <a:t>34</a:t>
            </a:fld>
            <a:endParaRPr lang="en-IN"/>
          </a:p>
        </p:txBody>
      </p:sp>
    </p:spTree>
    <p:extLst>
      <p:ext uri="{BB962C8B-B14F-4D97-AF65-F5344CB8AC3E}">
        <p14:creationId xmlns:p14="http://schemas.microsoft.com/office/powerpoint/2010/main" val="529049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B935-39E0-B29D-D599-19354AA48066}"/>
              </a:ext>
            </a:extLst>
          </p:cNvPr>
          <p:cNvSpPr>
            <a:spLocks noGrp="1"/>
          </p:cNvSpPr>
          <p:nvPr>
            <p:ph type="title"/>
          </p:nvPr>
        </p:nvSpPr>
        <p:spPr/>
        <p:txBody>
          <a:bodyPr/>
          <a:lstStyle/>
          <a:p>
            <a:r>
              <a:rPr lang="en-IN" sz="3200" b="1" spc="-5" dirty="0">
                <a:solidFill>
                  <a:srgbClr val="3333FF"/>
                </a:solidFill>
                <a:latin typeface="Carlito"/>
              </a:rPr>
              <a:t>PCA</a:t>
            </a:r>
          </a:p>
        </p:txBody>
      </p:sp>
      <p:sp>
        <p:nvSpPr>
          <p:cNvPr id="4" name="Date Placeholder 3">
            <a:extLst>
              <a:ext uri="{FF2B5EF4-FFF2-40B4-BE49-F238E27FC236}">
                <a16:creationId xmlns:a16="http://schemas.microsoft.com/office/drawing/2014/main" id="{3A6E1360-45F1-BA62-3A4D-CAE062310763}"/>
              </a:ext>
            </a:extLst>
          </p:cNvPr>
          <p:cNvSpPr>
            <a:spLocks noGrp="1"/>
          </p:cNvSpPr>
          <p:nvPr>
            <p:ph type="dt" sz="half" idx="10"/>
          </p:nvPr>
        </p:nvSpPr>
        <p:spPr/>
        <p:txBody>
          <a:bodyPr/>
          <a:lstStyle/>
          <a:p>
            <a:r>
              <a:rPr lang="en-US" dirty="0"/>
              <a:t>Kriti Ohri</a:t>
            </a:r>
            <a:endParaRPr lang="en-IN" dirty="0"/>
          </a:p>
        </p:txBody>
      </p:sp>
      <p:sp>
        <p:nvSpPr>
          <p:cNvPr id="5" name="Footer Placeholder 4">
            <a:extLst>
              <a:ext uri="{FF2B5EF4-FFF2-40B4-BE49-F238E27FC236}">
                <a16:creationId xmlns:a16="http://schemas.microsoft.com/office/drawing/2014/main" id="{DCD1817F-1130-340B-D306-B802D2E45175}"/>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26DD38F8-034B-FA81-17B9-A776FA8FB9F6}"/>
              </a:ext>
            </a:extLst>
          </p:cNvPr>
          <p:cNvSpPr>
            <a:spLocks noGrp="1"/>
          </p:cNvSpPr>
          <p:nvPr>
            <p:ph type="sldNum" sz="quarter" idx="12"/>
          </p:nvPr>
        </p:nvSpPr>
        <p:spPr/>
        <p:txBody>
          <a:bodyPr/>
          <a:lstStyle/>
          <a:p>
            <a:fld id="{8E65B91F-2838-4F0A-92F6-55B92061FE43}" type="slidenum">
              <a:rPr lang="en-IN" smtClean="0"/>
              <a:t>35</a:t>
            </a:fld>
            <a:endParaRPr lang="en-IN"/>
          </a:p>
        </p:txBody>
      </p:sp>
      <p:pic>
        <p:nvPicPr>
          <p:cNvPr id="2050" name="Picture 2">
            <a:extLst>
              <a:ext uri="{FF2B5EF4-FFF2-40B4-BE49-F238E27FC236}">
                <a16:creationId xmlns:a16="http://schemas.microsoft.com/office/drawing/2014/main" id="{F3783AAF-87F3-6DB5-CC08-EB938422F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513" y="1674029"/>
            <a:ext cx="8236974" cy="39302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328001A1-EFDC-93DD-7C0B-DFD81C25792B}"/>
              </a:ext>
            </a:extLst>
          </p:cNvPr>
          <p:cNvSpPr>
            <a:spLocks noChangeArrowheads="1"/>
          </p:cNvSpPr>
          <p:nvPr/>
        </p:nvSpPr>
        <p:spPr bwMode="auto">
          <a:xfrm>
            <a:off x="511277" y="5358088"/>
            <a:ext cx="10403617"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111111"/>
                </a:solidFill>
                <a:effectLst/>
                <a:latin typeface="Helvetica" panose="020B0604020202020204" pitchFamily="34" charset="0"/>
              </a:rPr>
              <a:t>Illustrations of PCA. (A) A dataset (blue circles) with two feature axis </a:t>
            </a:r>
            <a:r>
              <a:rPr kumimoji="0" lang="en-US" altLang="en-US" sz="1400" b="0" i="0" u="none" strike="noStrike" cap="none" normalizeH="0" baseline="0" dirty="0">
                <a:ln>
                  <a:noFill/>
                </a:ln>
                <a:solidFill>
                  <a:srgbClr val="111111"/>
                </a:solidFill>
                <a:effectLst/>
                <a:latin typeface="MathJax_Math-italic"/>
              </a:rPr>
              <a:t>x</a:t>
            </a:r>
            <a:r>
              <a:rPr kumimoji="0" lang="en-US" altLang="en-US" sz="900" b="0" i="0" u="none" strike="noStrike" cap="none" normalizeH="0" baseline="0" dirty="0">
                <a:ln>
                  <a:noFill/>
                </a:ln>
                <a:solidFill>
                  <a:srgbClr val="111111"/>
                </a:solidFill>
                <a:effectLst/>
                <a:latin typeface="MathJax_Main"/>
              </a:rPr>
              <a:t>1</a:t>
            </a:r>
            <a:r>
              <a:rPr lang="en-US" altLang="en-US" sz="1200" dirty="0">
                <a:solidFill>
                  <a:srgbClr val="111111"/>
                </a:solidFill>
                <a:latin typeface="Helvetica" panose="020B0604020202020204" pitchFamily="34" charset="0"/>
              </a:rPr>
              <a:t> </a:t>
            </a:r>
            <a:r>
              <a:rPr kumimoji="0" lang="en-US" altLang="en-US" sz="1200" b="0" i="1" u="none" strike="noStrike" cap="none" normalizeH="0" baseline="0" dirty="0">
                <a:ln>
                  <a:noFill/>
                </a:ln>
                <a:solidFill>
                  <a:srgbClr val="111111"/>
                </a:solidFill>
                <a:effectLst/>
                <a:latin typeface="Helvetica" panose="020B0604020202020204" pitchFamily="34" charset="0"/>
              </a:rPr>
              <a:t>and </a:t>
            </a:r>
            <a:r>
              <a:rPr kumimoji="0" lang="en-US" altLang="en-US" sz="1400" b="0" i="0" u="none" strike="noStrike" cap="none" normalizeH="0" baseline="0" dirty="0">
                <a:ln>
                  <a:noFill/>
                </a:ln>
                <a:solidFill>
                  <a:srgbClr val="111111"/>
                </a:solidFill>
                <a:effectLst/>
                <a:latin typeface="MathJax_Math-italic"/>
              </a:rPr>
              <a:t>x</a:t>
            </a:r>
            <a:r>
              <a:rPr kumimoji="0" lang="en-US" altLang="en-US" sz="900" b="0" i="0" u="none" strike="noStrike" cap="none" normalizeH="0" baseline="0" dirty="0">
                <a:ln>
                  <a:noFill/>
                </a:ln>
                <a:solidFill>
                  <a:srgbClr val="111111"/>
                </a:solidFill>
                <a:effectLst/>
                <a:latin typeface="MathJax_Main"/>
              </a:rPr>
              <a:t>2</a:t>
            </a:r>
            <a:r>
              <a:rPr kumimoji="0" lang="en-US" altLang="en-US" sz="1200" b="0" i="1" u="none" strike="noStrike" cap="none" normalizeH="0" baseline="0" dirty="0">
                <a:ln>
                  <a:noFill/>
                </a:ln>
                <a:solidFill>
                  <a:srgbClr val="111111"/>
                </a:solidFill>
                <a:effectLst/>
                <a:latin typeface="Helvetica" panose="020B0604020202020204" pitchFamily="34" charset="0"/>
              </a:rPr>
              <a:t> that has been projected onto the principal components </a:t>
            </a:r>
            <a:r>
              <a:rPr kumimoji="0" lang="en-US" altLang="en-US" sz="1400" b="0" i="0" u="none" strike="noStrike" cap="none" normalizeH="0" baseline="0" dirty="0">
                <a:ln>
                  <a:noFill/>
                </a:ln>
                <a:solidFill>
                  <a:srgbClr val="111111"/>
                </a:solidFill>
                <a:effectLst/>
                <a:latin typeface="MathJax_Math-italic"/>
              </a:rPr>
              <a:t>PC</a:t>
            </a:r>
            <a:r>
              <a:rPr kumimoji="0" lang="en-US" altLang="en-US" sz="1400" b="0" i="0" u="none" strike="noStrike" cap="none" normalizeH="0" baseline="0" dirty="0">
                <a:ln>
                  <a:noFill/>
                </a:ln>
                <a:solidFill>
                  <a:srgbClr val="111111"/>
                </a:solidFill>
                <a:effectLst/>
                <a:latin typeface="MathJax_Main"/>
              </a:rPr>
              <a:t>1</a:t>
            </a:r>
            <a:r>
              <a:rPr kumimoji="0" lang="en-US" altLang="en-US" sz="1200" b="0" i="1" u="none" strike="noStrike" cap="none" normalizeH="0" baseline="0" dirty="0">
                <a:ln>
                  <a:noFill/>
                </a:ln>
                <a:solidFill>
                  <a:srgbClr val="111111"/>
                </a:solidFill>
                <a:effectLst/>
                <a:latin typeface="Helvetica" panose="020B0604020202020204" pitchFamily="34" charset="0"/>
              </a:rPr>
              <a:t> and </a:t>
            </a:r>
            <a:r>
              <a:rPr kumimoji="0" lang="en-US" altLang="en-US" sz="1400" b="0" i="0" u="none" strike="noStrike" cap="none" normalizeH="0" baseline="0" dirty="0">
                <a:ln>
                  <a:noFill/>
                </a:ln>
                <a:solidFill>
                  <a:srgbClr val="111111"/>
                </a:solidFill>
                <a:effectLst/>
                <a:latin typeface="MathJax_Math-italic"/>
              </a:rPr>
              <a:t>PC</a:t>
            </a:r>
            <a:r>
              <a:rPr kumimoji="0" lang="en-US" altLang="en-US" sz="1400" b="0" i="0" u="none" strike="noStrike" cap="none" normalizeH="0" baseline="0" dirty="0">
                <a:ln>
                  <a:noFill/>
                </a:ln>
                <a:solidFill>
                  <a:srgbClr val="111111"/>
                </a:solidFill>
                <a:effectLst/>
                <a:latin typeface="MathJax_Main"/>
              </a:rPr>
              <a:t>2</a:t>
            </a:r>
            <a:endParaRPr lang="en-US" altLang="en-US" sz="1200" dirty="0">
              <a:solidFill>
                <a:srgbClr val="111111"/>
              </a:solidFill>
              <a:latin typeface="Helvetic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111111"/>
                </a:solidFill>
                <a:effectLst/>
                <a:latin typeface="Helvetica" panose="020B0604020202020204" pitchFamily="34" charset="0"/>
              </a:rPr>
              <a:t>(B) A view of the data projected onto the first principal component (PC1).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39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27109"/>
            <a:ext cx="12028713" cy="1006726"/>
          </a:xfrm>
          <a:prstGeom prst="rect">
            <a:avLst/>
          </a:prstGeom>
        </p:spPr>
        <p:txBody>
          <a:bodyPr vert="horz" wrap="square" lIns="0" tIns="8930" rIns="0" bIns="0" rtlCol="0" anchor="ctr">
            <a:spAutoFit/>
          </a:bodyPr>
          <a:lstStyle/>
          <a:p>
            <a:pPr marL="8929" algn="ctr">
              <a:lnSpc>
                <a:spcPct val="100000"/>
              </a:lnSpc>
              <a:spcBef>
                <a:spcPts val="70"/>
              </a:spcBef>
            </a:pPr>
            <a:r>
              <a:rPr sz="3200" b="1" spc="-5" dirty="0">
                <a:solidFill>
                  <a:srgbClr val="3333FF"/>
                </a:solidFill>
                <a:latin typeface="Carlito"/>
              </a:rPr>
              <a:t>Unsupervised Learning</a:t>
            </a:r>
          </a:p>
          <a:p>
            <a:pPr marL="8929" algn="ctr">
              <a:lnSpc>
                <a:spcPct val="100000"/>
              </a:lnSpc>
              <a:spcBef>
                <a:spcPts val="70"/>
              </a:spcBef>
            </a:pPr>
            <a:r>
              <a:rPr sz="3200" b="1" spc="-5" dirty="0">
                <a:solidFill>
                  <a:srgbClr val="3333FF"/>
                </a:solidFill>
                <a:latin typeface="Carlito"/>
              </a:rPr>
              <a:t>-- Dimensionality Reduction</a:t>
            </a:r>
          </a:p>
        </p:txBody>
      </p:sp>
      <p:pic>
        <p:nvPicPr>
          <p:cNvPr id="3" name="object 3"/>
          <p:cNvPicPr/>
          <p:nvPr/>
        </p:nvPicPr>
        <p:blipFill>
          <a:blip r:embed="rId2" cstate="print"/>
          <a:stretch>
            <a:fillRect/>
          </a:stretch>
        </p:blipFill>
        <p:spPr>
          <a:xfrm>
            <a:off x="2658481" y="2640294"/>
            <a:ext cx="7264767" cy="2792953"/>
          </a:xfrm>
          <a:prstGeom prst="rect">
            <a:avLst/>
          </a:prstGeom>
        </p:spPr>
      </p:pic>
      <p:sp>
        <p:nvSpPr>
          <p:cNvPr id="7" name="object 7"/>
          <p:cNvSpPr txBox="1">
            <a:spLocks noGrp="1"/>
          </p:cNvSpPr>
          <p:nvPr>
            <p:ph type="sldNum" sz="quarter" idx="7"/>
          </p:nvPr>
        </p:nvSpPr>
        <p:spPr>
          <a:xfrm>
            <a:off x="12592050" y="9357612"/>
            <a:ext cx="360679" cy="328929"/>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370">
              <a:spcBef>
                <a:spcPts val="60"/>
              </a:spcBef>
            </a:pPr>
            <a:fld id="{81D60167-4931-47E6-BA6A-407CBD079E47}" type="slidenum">
              <a:rPr lang="en-IN" spc="-5" smtClean="0"/>
              <a:pPr marL="39370">
                <a:spcBef>
                  <a:spcPts val="60"/>
                </a:spcBef>
              </a:pPr>
              <a:t>36</a:t>
            </a:fld>
            <a:endParaRPr spc="-4"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74EA-3B7C-41EC-B577-6F7A36B5E1E3}"/>
              </a:ext>
            </a:extLst>
          </p:cNvPr>
          <p:cNvSpPr>
            <a:spLocks noGrp="1"/>
          </p:cNvSpPr>
          <p:nvPr>
            <p:ph type="title"/>
          </p:nvPr>
        </p:nvSpPr>
        <p:spPr/>
        <p:txBody>
          <a:bodyPr/>
          <a:lstStyle/>
          <a:p>
            <a:pPr algn="ctr"/>
            <a:r>
              <a:rPr lang="en-US" sz="3200" b="1" spc="-5" dirty="0">
                <a:solidFill>
                  <a:srgbClr val="3333FF"/>
                </a:solidFill>
                <a:latin typeface="Carlito"/>
              </a:rPr>
              <a:t>Applications of Unsupervised learning</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712D72AC-9D6B-44E8-8A30-2544946B37F9}"/>
              </a:ext>
            </a:extLst>
          </p:cNvPr>
          <p:cNvSpPr>
            <a:spLocks noGrp="1"/>
          </p:cNvSpPr>
          <p:nvPr>
            <p:ph idx="1"/>
          </p:nvPr>
        </p:nvSpPr>
        <p:spPr/>
        <p:txBody>
          <a:bodyPr>
            <a:normAutofit fontScale="85000" lnSpcReduction="20000"/>
          </a:bodyPr>
          <a:lstStyle/>
          <a:p>
            <a:pPr algn="just">
              <a:buFont typeface="Arial" panose="020B0604020202020204" pitchFamily="34" charset="0"/>
              <a:buChar char="•"/>
            </a:pPr>
            <a:r>
              <a:rPr lang="en-US" sz="3000" b="1" dirty="0" err="1"/>
              <a:t>AirBnB</a:t>
            </a:r>
            <a:r>
              <a:rPr lang="en-US" sz="3000" b="1" dirty="0"/>
              <a:t> – </a:t>
            </a:r>
            <a:r>
              <a:rPr lang="en-US" sz="3000" dirty="0"/>
              <a:t>This is a great application which helps host stays and experiences connecting people all over the world. This application uses Unsupervised Learning where the user queries his or her requirements and Airbnb learns these patterns and recommends stays and experiences which fall under the </a:t>
            </a:r>
            <a:r>
              <a:rPr lang="en-US" sz="3000" b="1" dirty="0"/>
              <a:t>same group or cluster.</a:t>
            </a:r>
          </a:p>
          <a:p>
            <a:pPr algn="just">
              <a:buFont typeface="Arial" panose="020B0604020202020204" pitchFamily="34" charset="0"/>
              <a:buChar char="•"/>
            </a:pPr>
            <a:r>
              <a:rPr lang="en-US" sz="3000" b="1" dirty="0"/>
              <a:t>Amazon – </a:t>
            </a:r>
            <a:r>
              <a:rPr lang="en-US" sz="3000" dirty="0"/>
              <a:t>Amazon also uses unsupervised learning to learn the customer’s purchase and recommend the products which are most frequently bought together which is an example of association rule mining.</a:t>
            </a:r>
          </a:p>
          <a:p>
            <a:pPr algn="just">
              <a:buFont typeface="Arial" panose="020B0604020202020204" pitchFamily="34" charset="0"/>
              <a:buChar char="•"/>
            </a:pPr>
            <a:r>
              <a:rPr lang="en-US" sz="3000" b="1" dirty="0"/>
              <a:t>Credit-Card Fraud Detection </a:t>
            </a:r>
            <a:r>
              <a:rPr lang="en-US" sz="3000" dirty="0"/>
              <a:t>– Unsupervised Learning algorithms learn about various patterns of the user and their usage of the credit card. If the card is used in parts that do not match the behavior, an alarm is generated which could possibly be marked fraud and calls are given to you to confirm whether it was you using the card or not.</a:t>
            </a:r>
          </a:p>
          <a:p>
            <a:pPr marL="0" indent="0">
              <a:buNone/>
            </a:pPr>
            <a:endParaRPr lang="en-IN" dirty="0"/>
          </a:p>
        </p:txBody>
      </p:sp>
      <p:sp>
        <p:nvSpPr>
          <p:cNvPr id="4" name="Date Placeholder 3">
            <a:extLst>
              <a:ext uri="{FF2B5EF4-FFF2-40B4-BE49-F238E27FC236}">
                <a16:creationId xmlns:a16="http://schemas.microsoft.com/office/drawing/2014/main" id="{CB95F286-23A8-64E5-8574-4360C1CF52E9}"/>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90FF5D73-FB89-ACE8-717E-F5443A3A2E94}"/>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37367E0A-F06C-D5E1-022C-AFC527F3CFE7}"/>
              </a:ext>
            </a:extLst>
          </p:cNvPr>
          <p:cNvSpPr>
            <a:spLocks noGrp="1"/>
          </p:cNvSpPr>
          <p:nvPr>
            <p:ph type="sldNum" sz="quarter" idx="12"/>
          </p:nvPr>
        </p:nvSpPr>
        <p:spPr/>
        <p:txBody>
          <a:bodyPr/>
          <a:lstStyle/>
          <a:p>
            <a:fld id="{8E65B91F-2838-4F0A-92F6-55B92061FE43}" type="slidenum">
              <a:rPr lang="en-IN" smtClean="0"/>
              <a:t>37</a:t>
            </a:fld>
            <a:endParaRPr lang="en-IN"/>
          </a:p>
        </p:txBody>
      </p:sp>
    </p:spTree>
    <p:extLst>
      <p:ext uri="{BB962C8B-B14F-4D97-AF65-F5344CB8AC3E}">
        <p14:creationId xmlns:p14="http://schemas.microsoft.com/office/powerpoint/2010/main" val="309796660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353E-A9C5-420E-A40C-696A152EB2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065CF9-2409-4633-AB45-34B205A486C3}"/>
              </a:ext>
            </a:extLst>
          </p:cNvPr>
          <p:cNvSpPr>
            <a:spLocks noGrp="1"/>
          </p:cNvSpPr>
          <p:nvPr>
            <p:ph idx="1"/>
          </p:nvPr>
        </p:nvSpPr>
        <p:spPr/>
        <p:txBody>
          <a:bodyPr/>
          <a:lstStyle/>
          <a:p>
            <a:pPr marL="0" indent="0" algn="just">
              <a:buNone/>
            </a:pPr>
            <a:r>
              <a:rPr lang="en-US" sz="1600" b="1" i="0" dirty="0">
                <a:solidFill>
                  <a:srgbClr val="4A4A4A"/>
                </a:solidFill>
                <a:effectLst/>
                <a:latin typeface="Open Sans"/>
              </a:rPr>
              <a:t>Grouping of news</a:t>
            </a:r>
            <a:r>
              <a:rPr lang="en-US" sz="1600" b="0" i="0" dirty="0">
                <a:solidFill>
                  <a:srgbClr val="4A4A4A"/>
                </a:solidFill>
                <a:effectLst/>
                <a:latin typeface="Open Sans"/>
              </a:rPr>
              <a:t>-Let’s understand clustering further with an example of google news.</a:t>
            </a:r>
          </a:p>
          <a:p>
            <a:pPr marL="0" indent="0" algn="just">
              <a:buNone/>
            </a:pPr>
            <a:r>
              <a:rPr lang="en-US" sz="1600" b="0" i="0" dirty="0">
                <a:solidFill>
                  <a:srgbClr val="4A4A4A"/>
                </a:solidFill>
                <a:effectLst/>
                <a:latin typeface="Open Sans"/>
              </a:rPr>
              <a:t>What google news does is that every day with hundreds and thousands of news coming up on the web, it groups them into cohesive news stories. Let’s see how? </a:t>
            </a:r>
          </a:p>
          <a:p>
            <a:pPr marL="0" indent="0" algn="just">
              <a:buNone/>
            </a:pPr>
            <a:r>
              <a:rPr lang="en-US" sz="1600" b="0" i="0" dirty="0">
                <a:solidFill>
                  <a:srgbClr val="4A4A4A"/>
                </a:solidFill>
                <a:effectLst/>
                <a:latin typeface="Open Sans"/>
              </a:rPr>
              <a:t>Once you go to news.google.com, you will see numerous news stories grouped as shown below.</a:t>
            </a:r>
          </a:p>
          <a:p>
            <a:endParaRPr lang="en-US" sz="1600" dirty="0"/>
          </a:p>
          <a:p>
            <a:endParaRPr lang="en-IN" dirty="0"/>
          </a:p>
        </p:txBody>
      </p:sp>
      <p:pic>
        <p:nvPicPr>
          <p:cNvPr id="5" name="Picture 4">
            <a:extLst>
              <a:ext uri="{FF2B5EF4-FFF2-40B4-BE49-F238E27FC236}">
                <a16:creationId xmlns:a16="http://schemas.microsoft.com/office/drawing/2014/main" id="{1EC8FD92-E2D9-496C-B62D-F998051B822D}"/>
              </a:ext>
            </a:extLst>
          </p:cNvPr>
          <p:cNvPicPr>
            <a:picLocks noChangeAspect="1"/>
          </p:cNvPicPr>
          <p:nvPr/>
        </p:nvPicPr>
        <p:blipFill>
          <a:blip r:embed="rId2"/>
          <a:stretch>
            <a:fillRect/>
          </a:stretch>
        </p:blipFill>
        <p:spPr>
          <a:xfrm>
            <a:off x="1216239" y="2942440"/>
            <a:ext cx="7593367" cy="3804610"/>
          </a:xfrm>
          <a:prstGeom prst="rect">
            <a:avLst/>
          </a:prstGeom>
        </p:spPr>
      </p:pic>
      <p:sp>
        <p:nvSpPr>
          <p:cNvPr id="4" name="Date Placeholder 3">
            <a:extLst>
              <a:ext uri="{FF2B5EF4-FFF2-40B4-BE49-F238E27FC236}">
                <a16:creationId xmlns:a16="http://schemas.microsoft.com/office/drawing/2014/main" id="{C45E3F78-6708-5777-480F-02D14EAACC56}"/>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F432BF71-DA06-1C51-3633-FD6B2E66EC95}"/>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45B30E08-070A-4228-A830-9F4D0744DC18}"/>
              </a:ext>
            </a:extLst>
          </p:cNvPr>
          <p:cNvSpPr>
            <a:spLocks noGrp="1"/>
          </p:cNvSpPr>
          <p:nvPr>
            <p:ph type="sldNum" sz="quarter" idx="12"/>
          </p:nvPr>
        </p:nvSpPr>
        <p:spPr/>
        <p:txBody>
          <a:bodyPr/>
          <a:lstStyle/>
          <a:p>
            <a:fld id="{8E65B91F-2838-4F0A-92F6-55B92061FE43}" type="slidenum">
              <a:rPr lang="en-IN" smtClean="0"/>
              <a:t>38</a:t>
            </a:fld>
            <a:endParaRPr lang="en-IN"/>
          </a:p>
        </p:txBody>
      </p:sp>
    </p:spTree>
    <p:extLst>
      <p:ext uri="{BB962C8B-B14F-4D97-AF65-F5344CB8AC3E}">
        <p14:creationId xmlns:p14="http://schemas.microsoft.com/office/powerpoint/2010/main" val="34312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7C9D-9536-7086-A497-86831DA1F9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8C0D98-4E49-49A2-D742-9D4DD59430E5}"/>
              </a:ext>
            </a:extLst>
          </p:cNvPr>
          <p:cNvSpPr>
            <a:spLocks noGrp="1"/>
          </p:cNvSpPr>
          <p:nvPr>
            <p:ph idx="1"/>
          </p:nvPr>
        </p:nvSpPr>
        <p:spPr/>
        <p:txBody>
          <a:bodyPr/>
          <a:lstStyle/>
          <a:p>
            <a:pPr marL="0" indent="0" algn="just">
              <a:buNone/>
            </a:pPr>
            <a:r>
              <a:rPr lang="en-US" b="1" dirty="0"/>
              <a:t>Customer Segmentation</a:t>
            </a:r>
          </a:p>
          <a:p>
            <a:pPr algn="just">
              <a:buFont typeface="Arial" panose="020B0604020202020204" pitchFamily="34" charset="0"/>
              <a:buChar char="•"/>
            </a:pPr>
            <a:r>
              <a:rPr lang="en-US" b="1" dirty="0"/>
              <a:t>Retail and Marketing</a:t>
            </a:r>
            <a:r>
              <a:rPr lang="en-US" dirty="0"/>
              <a:t>: Businesses use clustering to segment their customers into distinct groups based on purchasing behavior, demographics, or preferences. This allows for targeted marketing campaigns, personalized offers, and better customer service.</a:t>
            </a:r>
          </a:p>
          <a:p>
            <a:pPr algn="just">
              <a:buFont typeface="Arial" panose="020B0604020202020204" pitchFamily="34" charset="0"/>
              <a:buChar char="•"/>
            </a:pPr>
            <a:r>
              <a:rPr lang="en-US" b="1" dirty="0"/>
              <a:t>Example</a:t>
            </a:r>
            <a:r>
              <a:rPr lang="en-US" dirty="0"/>
              <a:t>: An e-commerce company might cluster customers based on their purchase history, enabling personalized recommendations and targeted promotions.</a:t>
            </a:r>
          </a:p>
          <a:p>
            <a:endParaRPr lang="en-US" dirty="0"/>
          </a:p>
        </p:txBody>
      </p:sp>
      <p:sp>
        <p:nvSpPr>
          <p:cNvPr id="4" name="Date Placeholder 3">
            <a:extLst>
              <a:ext uri="{FF2B5EF4-FFF2-40B4-BE49-F238E27FC236}">
                <a16:creationId xmlns:a16="http://schemas.microsoft.com/office/drawing/2014/main" id="{87C2090D-FE19-E32F-5A5A-6D1860371302}"/>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AACE9BD1-D287-F6E8-CC17-C5C0C6C6C8CF}"/>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9EFD612E-4A53-CD2B-2278-B92AAF3AAB13}"/>
              </a:ext>
            </a:extLst>
          </p:cNvPr>
          <p:cNvSpPr>
            <a:spLocks noGrp="1"/>
          </p:cNvSpPr>
          <p:nvPr>
            <p:ph type="sldNum" sz="quarter" idx="12"/>
          </p:nvPr>
        </p:nvSpPr>
        <p:spPr/>
        <p:txBody>
          <a:bodyPr/>
          <a:lstStyle/>
          <a:p>
            <a:fld id="{8E65B91F-2838-4F0A-92F6-55B92061FE43}" type="slidenum">
              <a:rPr lang="en-IN" smtClean="0"/>
              <a:t>39</a:t>
            </a:fld>
            <a:endParaRPr lang="en-IN"/>
          </a:p>
        </p:txBody>
      </p:sp>
    </p:spTree>
    <p:extLst>
      <p:ext uri="{BB962C8B-B14F-4D97-AF65-F5344CB8AC3E}">
        <p14:creationId xmlns:p14="http://schemas.microsoft.com/office/powerpoint/2010/main" val="267484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9E98-83FE-4BBC-9C82-3CEF1DE017B1}"/>
              </a:ext>
            </a:extLst>
          </p:cNvPr>
          <p:cNvSpPr>
            <a:spLocks noGrp="1"/>
          </p:cNvSpPr>
          <p:nvPr>
            <p:ph type="title"/>
          </p:nvPr>
        </p:nvSpPr>
        <p:spPr/>
        <p:txBody>
          <a:bodyPr/>
          <a:lstStyle/>
          <a:p>
            <a:pPr algn="ctr"/>
            <a:r>
              <a:rPr lang="en-US" sz="3200" b="1" spc="-5" dirty="0">
                <a:solidFill>
                  <a:srgbClr val="3333FF"/>
                </a:solidFill>
                <a:latin typeface="Carlito"/>
              </a:rPr>
              <a:t>Types of Machine Learning algorithms</a:t>
            </a:r>
            <a:endParaRPr lang="en-IN" sz="3200" b="1" spc="-5" dirty="0">
              <a:solidFill>
                <a:srgbClr val="3333FF"/>
              </a:solidFill>
              <a:latin typeface="Carlito"/>
            </a:endParaRPr>
          </a:p>
        </p:txBody>
      </p:sp>
      <p:pic>
        <p:nvPicPr>
          <p:cNvPr id="4" name="Content Placeholder 3">
            <a:extLst>
              <a:ext uri="{FF2B5EF4-FFF2-40B4-BE49-F238E27FC236}">
                <a16:creationId xmlns:a16="http://schemas.microsoft.com/office/drawing/2014/main" id="{E5003CEA-B00A-4AA5-99EA-EDC01845B5CE}"/>
              </a:ext>
            </a:extLst>
          </p:cNvPr>
          <p:cNvPicPr>
            <a:picLocks noGrp="1" noChangeAspect="1"/>
          </p:cNvPicPr>
          <p:nvPr>
            <p:ph idx="1"/>
          </p:nvPr>
        </p:nvPicPr>
        <p:blipFill>
          <a:blip r:embed="rId2"/>
          <a:stretch>
            <a:fillRect/>
          </a:stretch>
        </p:blipFill>
        <p:spPr>
          <a:xfrm>
            <a:off x="2094271" y="2528094"/>
            <a:ext cx="8909396" cy="3828256"/>
          </a:xfrm>
          <a:prstGeom prst="rect">
            <a:avLst/>
          </a:prstGeom>
        </p:spPr>
      </p:pic>
      <p:cxnSp>
        <p:nvCxnSpPr>
          <p:cNvPr id="5" name="Straight Arrow Connector 4">
            <a:extLst>
              <a:ext uri="{FF2B5EF4-FFF2-40B4-BE49-F238E27FC236}">
                <a16:creationId xmlns:a16="http://schemas.microsoft.com/office/drawing/2014/main" id="{E35BBB20-B5A7-4ED9-9B78-8AF148A43B40}"/>
              </a:ext>
            </a:extLst>
          </p:cNvPr>
          <p:cNvCxnSpPr/>
          <p:nvPr/>
        </p:nvCxnSpPr>
        <p:spPr>
          <a:xfrm flipH="1">
            <a:off x="3765176" y="4485939"/>
            <a:ext cx="860612" cy="77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A53035-A773-4A15-9732-C194B4C5327C}"/>
              </a:ext>
            </a:extLst>
          </p:cNvPr>
          <p:cNvCxnSpPr>
            <a:cxnSpLocks/>
          </p:cNvCxnSpPr>
          <p:nvPr/>
        </p:nvCxnSpPr>
        <p:spPr>
          <a:xfrm>
            <a:off x="4625788" y="4485939"/>
            <a:ext cx="1021977" cy="77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491632-236D-4377-9A55-0FD6D17B8648}"/>
              </a:ext>
            </a:extLst>
          </p:cNvPr>
          <p:cNvCxnSpPr>
            <a:cxnSpLocks/>
          </p:cNvCxnSpPr>
          <p:nvPr/>
        </p:nvCxnSpPr>
        <p:spPr>
          <a:xfrm>
            <a:off x="7607449" y="4485939"/>
            <a:ext cx="1021977" cy="77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9A09BA6-BC04-0443-51B4-0C3A852EF8A4}"/>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FB19E818-B5DC-0A99-9863-5F02CDBB5888}"/>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3E8967F5-1BB0-4EAC-E486-AFD2613859B4}"/>
              </a:ext>
            </a:extLst>
          </p:cNvPr>
          <p:cNvSpPr>
            <a:spLocks noGrp="1"/>
          </p:cNvSpPr>
          <p:nvPr>
            <p:ph type="sldNum" sz="quarter" idx="12"/>
          </p:nvPr>
        </p:nvSpPr>
        <p:spPr/>
        <p:txBody>
          <a:bodyPr/>
          <a:lstStyle/>
          <a:p>
            <a:fld id="{8E65B91F-2838-4F0A-92F6-55B92061FE43}" type="slidenum">
              <a:rPr lang="en-IN" smtClean="0"/>
              <a:t>4</a:t>
            </a:fld>
            <a:endParaRPr lang="en-IN"/>
          </a:p>
        </p:txBody>
      </p:sp>
    </p:spTree>
    <p:extLst>
      <p:ext uri="{BB962C8B-B14F-4D97-AF65-F5344CB8AC3E}">
        <p14:creationId xmlns:p14="http://schemas.microsoft.com/office/powerpoint/2010/main" val="4198659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F8BB-BFE4-D737-6F33-7114658113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DCFB05-0AD7-0BA6-AB38-F5737AB182C5}"/>
              </a:ext>
            </a:extLst>
          </p:cNvPr>
          <p:cNvSpPr>
            <a:spLocks noGrp="1"/>
          </p:cNvSpPr>
          <p:nvPr>
            <p:ph idx="1"/>
          </p:nvPr>
        </p:nvSpPr>
        <p:spPr/>
        <p:txBody>
          <a:bodyPr/>
          <a:lstStyle/>
          <a:p>
            <a:pPr marL="0" indent="0">
              <a:buNone/>
            </a:pPr>
            <a:r>
              <a:rPr lang="en-US" b="1" dirty="0"/>
              <a:t>Document and Text Analysis</a:t>
            </a:r>
          </a:p>
          <a:p>
            <a:pPr>
              <a:buFont typeface="Arial" panose="020B0604020202020204" pitchFamily="34" charset="0"/>
              <a:buChar char="•"/>
            </a:pPr>
            <a:r>
              <a:rPr lang="en-US" b="1" dirty="0"/>
              <a:t>Topic Modeling</a:t>
            </a:r>
            <a:r>
              <a:rPr lang="en-US" dirty="0"/>
              <a:t>: Clustering algorithms like Latent Dirichlet Allocation (LDA) group documents into topics based on the words they contain. This helps in summarizing large collections of documents or news articles.</a:t>
            </a:r>
          </a:p>
          <a:p>
            <a:pPr>
              <a:buFont typeface="Arial" panose="020B0604020202020204" pitchFamily="34" charset="0"/>
              <a:buChar char="•"/>
            </a:pPr>
            <a:r>
              <a:rPr lang="en-US" b="1" dirty="0"/>
              <a:t>Example</a:t>
            </a:r>
            <a:r>
              <a:rPr lang="en-US" dirty="0"/>
              <a:t>: Search engines use clustering to organize search results into different topics, making it easier for users to find relevant information.</a:t>
            </a:r>
          </a:p>
          <a:p>
            <a:pPr>
              <a:buFont typeface="Arial" panose="020B0604020202020204" pitchFamily="34" charset="0"/>
              <a:buChar char="•"/>
            </a:pPr>
            <a:r>
              <a:rPr lang="en-US" b="1" dirty="0"/>
              <a:t>Spam Filtering</a:t>
            </a:r>
            <a:r>
              <a:rPr lang="en-US" dirty="0"/>
              <a:t>: Clustering can be used to group similar emails and identify patterns associated with spam messages.</a:t>
            </a:r>
          </a:p>
          <a:p>
            <a:endParaRPr lang="en-US" dirty="0"/>
          </a:p>
        </p:txBody>
      </p:sp>
      <p:sp>
        <p:nvSpPr>
          <p:cNvPr id="4" name="Date Placeholder 3">
            <a:extLst>
              <a:ext uri="{FF2B5EF4-FFF2-40B4-BE49-F238E27FC236}">
                <a16:creationId xmlns:a16="http://schemas.microsoft.com/office/drawing/2014/main" id="{7D4A5440-81AB-50C8-8BE6-B948CA3E5A63}"/>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256DB174-F094-5012-CDF1-209079A0F2E8}"/>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4327444B-718A-FAEE-34A8-301FA966492E}"/>
              </a:ext>
            </a:extLst>
          </p:cNvPr>
          <p:cNvSpPr>
            <a:spLocks noGrp="1"/>
          </p:cNvSpPr>
          <p:nvPr>
            <p:ph type="sldNum" sz="quarter" idx="12"/>
          </p:nvPr>
        </p:nvSpPr>
        <p:spPr/>
        <p:txBody>
          <a:bodyPr/>
          <a:lstStyle/>
          <a:p>
            <a:fld id="{8E65B91F-2838-4F0A-92F6-55B92061FE43}" type="slidenum">
              <a:rPr lang="en-IN" smtClean="0"/>
              <a:t>40</a:t>
            </a:fld>
            <a:endParaRPr lang="en-IN"/>
          </a:p>
        </p:txBody>
      </p:sp>
    </p:spTree>
    <p:extLst>
      <p:ext uri="{BB962C8B-B14F-4D97-AF65-F5344CB8AC3E}">
        <p14:creationId xmlns:p14="http://schemas.microsoft.com/office/powerpoint/2010/main" val="3214881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416-8753-F580-341E-C3CA3AD577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CFA51B-7EF3-A494-F163-1CC59D5690C9}"/>
              </a:ext>
            </a:extLst>
          </p:cNvPr>
          <p:cNvSpPr>
            <a:spLocks noGrp="1"/>
          </p:cNvSpPr>
          <p:nvPr>
            <p:ph idx="1"/>
          </p:nvPr>
        </p:nvSpPr>
        <p:spPr/>
        <p:txBody>
          <a:bodyPr/>
          <a:lstStyle/>
          <a:p>
            <a:pPr marL="0" indent="0">
              <a:buNone/>
            </a:pPr>
            <a:r>
              <a:rPr lang="en-US" b="1" dirty="0"/>
              <a:t>Anomaly Detection</a:t>
            </a:r>
          </a:p>
          <a:p>
            <a:pPr>
              <a:buFont typeface="Arial" panose="020B0604020202020204" pitchFamily="34" charset="0"/>
              <a:buChar char="•"/>
            </a:pPr>
            <a:r>
              <a:rPr lang="en-US" b="1" dirty="0"/>
              <a:t>Fraud Detection</a:t>
            </a:r>
            <a:r>
              <a:rPr lang="en-US" dirty="0"/>
              <a:t>: In financial institutions, clustering is used to detect unusual patterns in transaction data that might indicate fraudulent activity.</a:t>
            </a:r>
          </a:p>
          <a:p>
            <a:pPr>
              <a:buFont typeface="Arial" panose="020B0604020202020204" pitchFamily="34" charset="0"/>
              <a:buChar char="•"/>
            </a:pPr>
            <a:r>
              <a:rPr lang="en-US" b="1" dirty="0"/>
              <a:t>Example</a:t>
            </a:r>
            <a:r>
              <a:rPr lang="en-US" dirty="0"/>
              <a:t>: Credit card companies use clustering to identify suspicious transactions that deviate from a customer's usual spending behavior.</a:t>
            </a:r>
          </a:p>
          <a:p>
            <a:pPr>
              <a:buFont typeface="Arial" panose="020B0604020202020204" pitchFamily="34" charset="0"/>
              <a:buChar char="•"/>
            </a:pPr>
            <a:r>
              <a:rPr lang="en-US" b="1" dirty="0"/>
              <a:t>Network Security</a:t>
            </a:r>
            <a:r>
              <a:rPr lang="en-US" dirty="0"/>
              <a:t>: Clustering helps in detecting unusual patterns of network traffic that could indicate a cyber attack.</a:t>
            </a:r>
          </a:p>
          <a:p>
            <a:endParaRPr lang="en-US" dirty="0"/>
          </a:p>
        </p:txBody>
      </p:sp>
      <p:sp>
        <p:nvSpPr>
          <p:cNvPr id="4" name="Date Placeholder 3">
            <a:extLst>
              <a:ext uri="{FF2B5EF4-FFF2-40B4-BE49-F238E27FC236}">
                <a16:creationId xmlns:a16="http://schemas.microsoft.com/office/drawing/2014/main" id="{592CACF0-AEA9-BC88-ED5B-7AB0DEBC9A0E}"/>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8258996A-5CCC-7EFA-45BE-7B4A529B754A}"/>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FAC979C-52E5-30CF-A9CA-4886251ECEEF}"/>
              </a:ext>
            </a:extLst>
          </p:cNvPr>
          <p:cNvSpPr>
            <a:spLocks noGrp="1"/>
          </p:cNvSpPr>
          <p:nvPr>
            <p:ph type="sldNum" sz="quarter" idx="12"/>
          </p:nvPr>
        </p:nvSpPr>
        <p:spPr/>
        <p:txBody>
          <a:bodyPr/>
          <a:lstStyle/>
          <a:p>
            <a:fld id="{8E65B91F-2838-4F0A-92F6-55B92061FE43}" type="slidenum">
              <a:rPr lang="en-IN" smtClean="0"/>
              <a:t>41</a:t>
            </a:fld>
            <a:endParaRPr lang="en-IN"/>
          </a:p>
        </p:txBody>
      </p:sp>
    </p:spTree>
    <p:extLst>
      <p:ext uri="{BB962C8B-B14F-4D97-AF65-F5344CB8AC3E}">
        <p14:creationId xmlns:p14="http://schemas.microsoft.com/office/powerpoint/2010/main" val="4234813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2D73-EDF8-256C-53AA-2B73EF6736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164F4A-6D3B-2922-953F-6C345E10756B}"/>
              </a:ext>
            </a:extLst>
          </p:cNvPr>
          <p:cNvSpPr>
            <a:spLocks noGrp="1"/>
          </p:cNvSpPr>
          <p:nvPr>
            <p:ph idx="1"/>
          </p:nvPr>
        </p:nvSpPr>
        <p:spPr/>
        <p:txBody>
          <a:bodyPr>
            <a:normAutofit fontScale="77500" lnSpcReduction="20000"/>
          </a:bodyPr>
          <a:lstStyle/>
          <a:p>
            <a:pPr marL="0" indent="0">
              <a:buNone/>
            </a:pPr>
            <a:r>
              <a:rPr lang="en-US" b="1" dirty="0"/>
              <a:t>Recommendation Systems</a:t>
            </a:r>
          </a:p>
          <a:p>
            <a:pPr>
              <a:buFont typeface="Arial" panose="020B0604020202020204" pitchFamily="34" charset="0"/>
              <a:buChar char="•"/>
            </a:pPr>
            <a:r>
              <a:rPr lang="en-US" b="1" dirty="0"/>
              <a:t>Content-based and Collaborative Filtering</a:t>
            </a:r>
            <a:r>
              <a:rPr lang="en-US" dirty="0"/>
              <a:t>: Clustering can be used to group similar users or items, which is then used to make recommendations based on the preferences of users within the same cluster.</a:t>
            </a:r>
          </a:p>
          <a:p>
            <a:pPr>
              <a:buFont typeface="Arial" panose="020B0604020202020204" pitchFamily="34" charset="0"/>
              <a:buChar char="•"/>
            </a:pPr>
            <a:r>
              <a:rPr lang="en-US" b="1" dirty="0"/>
              <a:t>Example</a:t>
            </a:r>
            <a:r>
              <a:rPr lang="en-US" dirty="0"/>
              <a:t>: Streaming services like Netflix use clustering to recommend movies or TV shows by grouping users with similar viewing habits.</a:t>
            </a:r>
          </a:p>
          <a:p>
            <a:pPr marL="0" indent="0">
              <a:buNone/>
            </a:pPr>
            <a:r>
              <a:rPr lang="en-US" b="1" dirty="0"/>
              <a:t>Healthcare</a:t>
            </a:r>
          </a:p>
          <a:p>
            <a:pPr>
              <a:buFont typeface="Arial" panose="020B0604020202020204" pitchFamily="34" charset="0"/>
              <a:buChar char="•"/>
            </a:pPr>
            <a:r>
              <a:rPr lang="en-US" b="1" dirty="0"/>
              <a:t>Patient Segmentation</a:t>
            </a:r>
            <a:r>
              <a:rPr lang="en-US" dirty="0"/>
              <a:t>: Clustering helps in grouping patients with similar symptoms or medical histories, which can aid in diagnosing diseases, predicting outcomes, and personalizing treatments.</a:t>
            </a:r>
          </a:p>
          <a:p>
            <a:pPr>
              <a:buFont typeface="Arial" panose="020B0604020202020204" pitchFamily="34" charset="0"/>
              <a:buChar char="•"/>
            </a:pPr>
            <a:r>
              <a:rPr lang="en-US" b="1" dirty="0"/>
              <a:t>Example</a:t>
            </a:r>
            <a:r>
              <a:rPr lang="en-US" dirty="0"/>
              <a:t>: Clustering can be used to segment patients with diabetes into different groups based on their risk factors, allowing for tailored treatment plans.</a:t>
            </a:r>
          </a:p>
          <a:p>
            <a:pPr>
              <a:buFont typeface="Arial" panose="020B0604020202020204" pitchFamily="34" charset="0"/>
              <a:buChar char="•"/>
            </a:pPr>
            <a:r>
              <a:rPr lang="en-US" b="1" dirty="0"/>
              <a:t>Epidemiology</a:t>
            </a:r>
            <a:r>
              <a:rPr lang="en-US" dirty="0"/>
              <a:t>: Clustering is used to identify patterns in the spread of diseases, which can help in understanding transmission dynamics and planning public health interventions.</a:t>
            </a:r>
          </a:p>
          <a:p>
            <a:endParaRPr lang="en-US" dirty="0"/>
          </a:p>
        </p:txBody>
      </p:sp>
      <p:sp>
        <p:nvSpPr>
          <p:cNvPr id="4" name="Date Placeholder 3">
            <a:extLst>
              <a:ext uri="{FF2B5EF4-FFF2-40B4-BE49-F238E27FC236}">
                <a16:creationId xmlns:a16="http://schemas.microsoft.com/office/drawing/2014/main" id="{6E1EEA02-E174-56BB-D734-725D72248486}"/>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0DBF98A5-02CF-136F-A829-51D3D5CCF2F5}"/>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0F523A81-65D1-6519-08A6-F63E5A8FF3DF}"/>
              </a:ext>
            </a:extLst>
          </p:cNvPr>
          <p:cNvSpPr>
            <a:spLocks noGrp="1"/>
          </p:cNvSpPr>
          <p:nvPr>
            <p:ph type="sldNum" sz="quarter" idx="12"/>
          </p:nvPr>
        </p:nvSpPr>
        <p:spPr/>
        <p:txBody>
          <a:bodyPr/>
          <a:lstStyle/>
          <a:p>
            <a:fld id="{8E65B91F-2838-4F0A-92F6-55B92061FE43}" type="slidenum">
              <a:rPr lang="en-IN" smtClean="0"/>
              <a:t>42</a:t>
            </a:fld>
            <a:endParaRPr lang="en-IN"/>
          </a:p>
        </p:txBody>
      </p:sp>
    </p:spTree>
    <p:extLst>
      <p:ext uri="{BB962C8B-B14F-4D97-AF65-F5344CB8AC3E}">
        <p14:creationId xmlns:p14="http://schemas.microsoft.com/office/powerpoint/2010/main" val="3872129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D581-6BFF-4639-9E24-E304D2746946}"/>
              </a:ext>
            </a:extLst>
          </p:cNvPr>
          <p:cNvSpPr>
            <a:spLocks noGrp="1"/>
          </p:cNvSpPr>
          <p:nvPr>
            <p:ph type="title"/>
          </p:nvPr>
        </p:nvSpPr>
        <p:spPr/>
        <p:txBody>
          <a:bodyPr>
            <a:normAutofit/>
          </a:bodyPr>
          <a:lstStyle/>
          <a:p>
            <a:pPr algn="ctr"/>
            <a:r>
              <a:rPr lang="en-IN" sz="3200" b="1" spc="-5" dirty="0">
                <a:solidFill>
                  <a:srgbClr val="3333FF"/>
                </a:solidFill>
                <a:latin typeface="Carlito"/>
              </a:rPr>
              <a:t>Reinforcement Learning</a:t>
            </a:r>
          </a:p>
        </p:txBody>
      </p:sp>
      <p:sp>
        <p:nvSpPr>
          <p:cNvPr id="3" name="Content Placeholder 2">
            <a:extLst>
              <a:ext uri="{FF2B5EF4-FFF2-40B4-BE49-F238E27FC236}">
                <a16:creationId xmlns:a16="http://schemas.microsoft.com/office/drawing/2014/main" id="{F0244846-E914-4051-BF77-F4492A790529}"/>
              </a:ext>
            </a:extLst>
          </p:cNvPr>
          <p:cNvSpPr>
            <a:spLocks noGrp="1"/>
          </p:cNvSpPr>
          <p:nvPr>
            <p:ph idx="1"/>
          </p:nvPr>
        </p:nvSpPr>
        <p:spPr/>
        <p:txBody>
          <a:bodyPr/>
          <a:lstStyle/>
          <a:p>
            <a:r>
              <a:rPr lang="en-US" dirty="0"/>
              <a:t>Reinforcement Learning is a part of Machine learning where an </a:t>
            </a:r>
            <a:r>
              <a:rPr lang="en-US" u="sng" dirty="0"/>
              <a:t>agent is put in an environment and he learns to behave in this environment by performing certain actions and observing the rewards which it gets from those actions.</a:t>
            </a:r>
            <a:endParaRPr lang="en-IN" u="sng" dirty="0"/>
          </a:p>
        </p:txBody>
      </p:sp>
      <p:pic>
        <p:nvPicPr>
          <p:cNvPr id="4" name="Picture 3">
            <a:extLst>
              <a:ext uri="{FF2B5EF4-FFF2-40B4-BE49-F238E27FC236}">
                <a16:creationId xmlns:a16="http://schemas.microsoft.com/office/drawing/2014/main" id="{1DA0557A-F4AA-4AC0-B57A-81174108AF44}"/>
              </a:ext>
            </a:extLst>
          </p:cNvPr>
          <p:cNvPicPr>
            <a:picLocks noChangeAspect="1"/>
          </p:cNvPicPr>
          <p:nvPr/>
        </p:nvPicPr>
        <p:blipFill>
          <a:blip r:embed="rId2"/>
          <a:stretch>
            <a:fillRect/>
          </a:stretch>
        </p:blipFill>
        <p:spPr>
          <a:xfrm>
            <a:off x="2784327" y="3953861"/>
            <a:ext cx="6047702" cy="2539014"/>
          </a:xfrm>
          <a:prstGeom prst="rect">
            <a:avLst/>
          </a:prstGeom>
        </p:spPr>
      </p:pic>
      <p:sp>
        <p:nvSpPr>
          <p:cNvPr id="5" name="Date Placeholder 4">
            <a:extLst>
              <a:ext uri="{FF2B5EF4-FFF2-40B4-BE49-F238E27FC236}">
                <a16:creationId xmlns:a16="http://schemas.microsoft.com/office/drawing/2014/main" id="{795671ED-C255-86E8-A32E-8E8219B77A0F}"/>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0D0E320A-D138-2726-DD1F-77DA1643602F}"/>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388FC323-51A8-63E7-8B2B-0F2479A31135}"/>
              </a:ext>
            </a:extLst>
          </p:cNvPr>
          <p:cNvSpPr>
            <a:spLocks noGrp="1"/>
          </p:cNvSpPr>
          <p:nvPr>
            <p:ph type="sldNum" sz="quarter" idx="12"/>
          </p:nvPr>
        </p:nvSpPr>
        <p:spPr/>
        <p:txBody>
          <a:bodyPr/>
          <a:lstStyle/>
          <a:p>
            <a:fld id="{8E65B91F-2838-4F0A-92F6-55B92061FE43}" type="slidenum">
              <a:rPr lang="en-IN" smtClean="0"/>
              <a:t>43</a:t>
            </a:fld>
            <a:endParaRPr lang="en-IN"/>
          </a:p>
        </p:txBody>
      </p:sp>
    </p:spTree>
    <p:extLst>
      <p:ext uri="{BB962C8B-B14F-4D97-AF65-F5344CB8AC3E}">
        <p14:creationId xmlns:p14="http://schemas.microsoft.com/office/powerpoint/2010/main" val="612212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01BC-5D27-C27F-DC64-ACAE8163F3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BFEF88-C890-44A3-C31F-EA1641286C59}"/>
              </a:ext>
            </a:extLst>
          </p:cNvPr>
          <p:cNvSpPr>
            <a:spLocks noGrp="1"/>
          </p:cNvSpPr>
          <p:nvPr>
            <p:ph idx="1"/>
          </p:nvPr>
        </p:nvSpPr>
        <p:spPr/>
        <p:txBody>
          <a:bodyPr>
            <a:normAutofit fontScale="92500" lnSpcReduction="10000"/>
          </a:bodyPr>
          <a:lstStyle/>
          <a:p>
            <a:pPr marL="0" marR="5080" indent="0" algn="just">
              <a:lnSpc>
                <a:spcPct val="100000"/>
              </a:lnSpc>
              <a:buNone/>
            </a:pPr>
            <a:r>
              <a:rPr lang="en-US" sz="2800" dirty="0">
                <a:latin typeface="Calibri"/>
                <a:cs typeface="Calibri"/>
              </a:rPr>
              <a:t>Reinforcement</a:t>
            </a:r>
            <a:r>
              <a:rPr lang="en-US" sz="2800" spc="160" dirty="0">
                <a:latin typeface="Calibri"/>
                <a:cs typeface="Calibri"/>
              </a:rPr>
              <a:t> </a:t>
            </a:r>
            <a:r>
              <a:rPr lang="en-US" sz="2800" dirty="0">
                <a:latin typeface="Calibri"/>
                <a:cs typeface="Calibri"/>
              </a:rPr>
              <a:t>is</a:t>
            </a:r>
            <a:r>
              <a:rPr lang="en-US" sz="2800" spc="175" dirty="0">
                <a:latin typeface="Calibri"/>
                <a:cs typeface="Calibri"/>
              </a:rPr>
              <a:t> </a:t>
            </a:r>
            <a:r>
              <a:rPr lang="en-US" sz="2800" dirty="0">
                <a:latin typeface="Calibri"/>
                <a:cs typeface="Calibri"/>
              </a:rPr>
              <a:t>the</a:t>
            </a:r>
            <a:r>
              <a:rPr lang="en-US" sz="2800" spc="170" dirty="0">
                <a:latin typeface="Calibri"/>
                <a:cs typeface="Calibri"/>
              </a:rPr>
              <a:t> </a:t>
            </a:r>
            <a:r>
              <a:rPr lang="en-US" sz="2800" dirty="0">
                <a:latin typeface="Calibri"/>
                <a:cs typeface="Calibri"/>
              </a:rPr>
              <a:t>process</a:t>
            </a:r>
            <a:r>
              <a:rPr lang="en-US" sz="2800" spc="175" dirty="0">
                <a:latin typeface="Calibri"/>
                <a:cs typeface="Calibri"/>
              </a:rPr>
              <a:t> </a:t>
            </a:r>
            <a:r>
              <a:rPr lang="en-US" sz="2800" dirty="0">
                <a:latin typeface="Calibri"/>
                <a:cs typeface="Calibri"/>
              </a:rPr>
              <a:t>of</a:t>
            </a:r>
            <a:r>
              <a:rPr lang="en-US" sz="2800" spc="175" dirty="0">
                <a:latin typeface="Calibri"/>
                <a:cs typeface="Calibri"/>
              </a:rPr>
              <a:t> </a:t>
            </a:r>
            <a:r>
              <a:rPr lang="en-US" sz="2800" dirty="0">
                <a:latin typeface="Calibri"/>
                <a:cs typeface="Calibri"/>
              </a:rPr>
              <a:t>learning</a:t>
            </a:r>
            <a:r>
              <a:rPr lang="en-US" sz="2800" spc="170" dirty="0">
                <a:latin typeface="Calibri"/>
                <a:cs typeface="Calibri"/>
              </a:rPr>
              <a:t> </a:t>
            </a:r>
            <a:r>
              <a:rPr lang="en-US" sz="2800" dirty="0">
                <a:latin typeface="Calibri"/>
                <a:cs typeface="Calibri"/>
              </a:rPr>
              <a:t>from</a:t>
            </a:r>
            <a:r>
              <a:rPr lang="en-US" sz="2800" spc="175" dirty="0">
                <a:latin typeface="Calibri"/>
                <a:cs typeface="Calibri"/>
              </a:rPr>
              <a:t> </a:t>
            </a:r>
            <a:r>
              <a:rPr lang="en-US" sz="2800" dirty="0">
                <a:latin typeface="Calibri"/>
                <a:cs typeface="Calibri"/>
              </a:rPr>
              <a:t>rewards</a:t>
            </a:r>
            <a:r>
              <a:rPr lang="en-US" sz="2800" spc="170" dirty="0">
                <a:latin typeface="Calibri"/>
                <a:cs typeface="Calibri"/>
              </a:rPr>
              <a:t> </a:t>
            </a:r>
            <a:r>
              <a:rPr lang="en-US" sz="2800" dirty="0">
                <a:latin typeface="Calibri"/>
                <a:cs typeface="Calibri"/>
              </a:rPr>
              <a:t>while</a:t>
            </a:r>
            <a:r>
              <a:rPr lang="en-US" sz="2800" spc="175" dirty="0">
                <a:latin typeface="Calibri"/>
                <a:cs typeface="Calibri"/>
              </a:rPr>
              <a:t> </a:t>
            </a:r>
            <a:r>
              <a:rPr lang="en-US" sz="2800" dirty="0">
                <a:latin typeface="Calibri"/>
                <a:cs typeface="Calibri"/>
              </a:rPr>
              <a:t>performing</a:t>
            </a:r>
            <a:r>
              <a:rPr lang="en-US" sz="2800" spc="175" dirty="0">
                <a:latin typeface="Calibri"/>
                <a:cs typeface="Calibri"/>
              </a:rPr>
              <a:t> </a:t>
            </a:r>
            <a:r>
              <a:rPr lang="en-US" sz="2800" dirty="0">
                <a:latin typeface="Calibri"/>
                <a:cs typeface="Calibri"/>
              </a:rPr>
              <a:t>a</a:t>
            </a:r>
            <a:r>
              <a:rPr lang="en-US" sz="2800" spc="170" dirty="0">
                <a:latin typeface="Calibri"/>
                <a:cs typeface="Calibri"/>
              </a:rPr>
              <a:t> </a:t>
            </a:r>
            <a:r>
              <a:rPr lang="en-US" sz="2800" dirty="0">
                <a:latin typeface="Calibri"/>
                <a:cs typeface="Calibri"/>
              </a:rPr>
              <a:t>series</a:t>
            </a:r>
            <a:r>
              <a:rPr lang="en-US" sz="2800" spc="175" dirty="0">
                <a:latin typeface="Calibri"/>
                <a:cs typeface="Calibri"/>
              </a:rPr>
              <a:t> </a:t>
            </a:r>
            <a:r>
              <a:rPr lang="en-US" sz="2800" dirty="0">
                <a:latin typeface="Calibri"/>
                <a:cs typeface="Calibri"/>
              </a:rPr>
              <a:t>of</a:t>
            </a:r>
            <a:r>
              <a:rPr lang="en-US" sz="2800" spc="175" dirty="0">
                <a:latin typeface="Calibri"/>
                <a:cs typeface="Calibri"/>
              </a:rPr>
              <a:t> </a:t>
            </a:r>
            <a:r>
              <a:rPr lang="en-US" sz="2800" spc="-10" dirty="0">
                <a:latin typeface="Calibri"/>
                <a:cs typeface="Calibri"/>
              </a:rPr>
              <a:t>actions. </a:t>
            </a:r>
            <a:r>
              <a:rPr lang="en-US" sz="2800" spc="65" dirty="0">
                <a:latin typeface="Calibri"/>
                <a:cs typeface="Calibri"/>
              </a:rPr>
              <a:t>In</a:t>
            </a:r>
            <a:r>
              <a:rPr lang="en-US" sz="2800" spc="150" dirty="0">
                <a:latin typeface="Calibri"/>
                <a:cs typeface="Calibri"/>
              </a:rPr>
              <a:t> </a:t>
            </a:r>
            <a:r>
              <a:rPr lang="en-US" sz="2800" dirty="0">
                <a:latin typeface="Calibri"/>
                <a:cs typeface="Calibri"/>
              </a:rPr>
              <a:t>reinforcement</a:t>
            </a:r>
            <a:r>
              <a:rPr lang="en-US" sz="2800" spc="155" dirty="0">
                <a:latin typeface="Calibri"/>
                <a:cs typeface="Calibri"/>
              </a:rPr>
              <a:t> </a:t>
            </a:r>
            <a:r>
              <a:rPr lang="en-US" sz="2800" dirty="0">
                <a:latin typeface="Calibri"/>
                <a:cs typeface="Calibri"/>
              </a:rPr>
              <a:t>learning,</a:t>
            </a:r>
            <a:r>
              <a:rPr lang="en-US" sz="2800" spc="155" dirty="0">
                <a:latin typeface="Calibri"/>
                <a:cs typeface="Calibri"/>
              </a:rPr>
              <a:t> </a:t>
            </a:r>
            <a:r>
              <a:rPr lang="en-US" sz="2800" dirty="0">
                <a:latin typeface="Calibri"/>
                <a:cs typeface="Calibri"/>
              </a:rPr>
              <a:t>we</a:t>
            </a:r>
            <a:r>
              <a:rPr lang="en-US" sz="2800" spc="155" dirty="0">
                <a:latin typeface="Calibri"/>
                <a:cs typeface="Calibri"/>
              </a:rPr>
              <a:t> </a:t>
            </a:r>
            <a:r>
              <a:rPr lang="en-US" sz="2800" dirty="0">
                <a:latin typeface="Calibri"/>
                <a:cs typeface="Calibri"/>
              </a:rPr>
              <a:t>do</a:t>
            </a:r>
            <a:r>
              <a:rPr lang="en-US" sz="2800" spc="155" dirty="0">
                <a:latin typeface="Calibri"/>
                <a:cs typeface="Calibri"/>
              </a:rPr>
              <a:t> </a:t>
            </a:r>
            <a:r>
              <a:rPr lang="en-US" sz="2800" dirty="0">
                <a:latin typeface="Calibri"/>
                <a:cs typeface="Calibri"/>
              </a:rPr>
              <a:t>not</a:t>
            </a:r>
            <a:r>
              <a:rPr lang="en-US" sz="2800" spc="155" dirty="0">
                <a:latin typeface="Calibri"/>
                <a:cs typeface="Calibri"/>
              </a:rPr>
              <a:t> </a:t>
            </a:r>
            <a:r>
              <a:rPr lang="en-US" sz="2800" dirty="0">
                <a:latin typeface="Calibri"/>
                <a:cs typeface="Calibri"/>
              </a:rPr>
              <a:t>tell</a:t>
            </a:r>
            <a:r>
              <a:rPr lang="en-US" sz="2800" spc="155" dirty="0">
                <a:latin typeface="Calibri"/>
                <a:cs typeface="Calibri"/>
              </a:rPr>
              <a:t> </a:t>
            </a:r>
            <a:r>
              <a:rPr lang="en-US" sz="2800" dirty="0">
                <a:latin typeface="Calibri"/>
                <a:cs typeface="Calibri"/>
              </a:rPr>
              <a:t>the</a:t>
            </a:r>
            <a:r>
              <a:rPr lang="en-US" sz="2800" spc="155" dirty="0">
                <a:latin typeface="Calibri"/>
                <a:cs typeface="Calibri"/>
              </a:rPr>
              <a:t> </a:t>
            </a:r>
            <a:r>
              <a:rPr lang="en-US" sz="2800" dirty="0">
                <a:latin typeface="Calibri"/>
                <a:cs typeface="Calibri"/>
              </a:rPr>
              <a:t>learner</a:t>
            </a:r>
            <a:r>
              <a:rPr lang="en-US" sz="2800" spc="155" dirty="0">
                <a:latin typeface="Calibri"/>
                <a:cs typeface="Calibri"/>
              </a:rPr>
              <a:t> </a:t>
            </a:r>
            <a:r>
              <a:rPr lang="en-US" sz="2800" dirty="0">
                <a:latin typeface="Calibri"/>
                <a:cs typeface="Calibri"/>
              </a:rPr>
              <a:t>or</a:t>
            </a:r>
            <a:r>
              <a:rPr lang="en-US" sz="2800" spc="155" dirty="0">
                <a:latin typeface="Calibri"/>
                <a:cs typeface="Calibri"/>
              </a:rPr>
              <a:t> </a:t>
            </a:r>
            <a:r>
              <a:rPr lang="en-US" sz="2800" dirty="0">
                <a:latin typeface="Calibri"/>
                <a:cs typeface="Calibri"/>
              </a:rPr>
              <a:t>agent</a:t>
            </a:r>
            <a:r>
              <a:rPr lang="en-US" sz="2800" spc="155" dirty="0">
                <a:latin typeface="Calibri"/>
                <a:cs typeface="Calibri"/>
              </a:rPr>
              <a:t> </a:t>
            </a:r>
            <a:r>
              <a:rPr lang="en-US" sz="2800" dirty="0">
                <a:latin typeface="Calibri"/>
                <a:cs typeface="Calibri"/>
              </a:rPr>
              <a:t>(for</a:t>
            </a:r>
            <a:r>
              <a:rPr lang="en-US" sz="2800" spc="155" dirty="0">
                <a:latin typeface="Calibri"/>
                <a:cs typeface="Calibri"/>
              </a:rPr>
              <a:t> </a:t>
            </a:r>
            <a:r>
              <a:rPr lang="en-US" sz="2800" dirty="0">
                <a:latin typeface="Calibri"/>
                <a:cs typeface="Calibri"/>
              </a:rPr>
              <a:t>example,</a:t>
            </a:r>
            <a:r>
              <a:rPr lang="en-US" sz="2800" spc="155" dirty="0">
                <a:latin typeface="Calibri"/>
                <a:cs typeface="Calibri"/>
              </a:rPr>
              <a:t> </a:t>
            </a:r>
            <a:r>
              <a:rPr lang="en-US" sz="2800" dirty="0">
                <a:latin typeface="Calibri"/>
                <a:cs typeface="Calibri"/>
              </a:rPr>
              <a:t>a</a:t>
            </a:r>
            <a:r>
              <a:rPr lang="en-US" sz="2800" spc="155" dirty="0">
                <a:latin typeface="Calibri"/>
                <a:cs typeface="Calibri"/>
              </a:rPr>
              <a:t> </a:t>
            </a:r>
            <a:r>
              <a:rPr lang="en-US" sz="2800" dirty="0">
                <a:latin typeface="Calibri"/>
                <a:cs typeface="Calibri"/>
              </a:rPr>
              <a:t>robot),</a:t>
            </a:r>
            <a:r>
              <a:rPr lang="en-US" sz="2800" spc="155" dirty="0">
                <a:latin typeface="Calibri"/>
                <a:cs typeface="Calibri"/>
              </a:rPr>
              <a:t> </a:t>
            </a:r>
            <a:r>
              <a:rPr lang="en-US" sz="2800" spc="-10" dirty="0">
                <a:latin typeface="Calibri"/>
                <a:cs typeface="Calibri"/>
              </a:rPr>
              <a:t>which </a:t>
            </a:r>
            <a:r>
              <a:rPr lang="en-US" sz="2800" dirty="0">
                <a:latin typeface="Calibri"/>
                <a:cs typeface="Calibri"/>
              </a:rPr>
              <a:t>action</a:t>
            </a:r>
            <a:r>
              <a:rPr lang="en-US" sz="2800" spc="85" dirty="0">
                <a:latin typeface="Calibri"/>
                <a:cs typeface="Calibri"/>
              </a:rPr>
              <a:t> </a:t>
            </a:r>
            <a:r>
              <a:rPr lang="en-US" sz="2800" dirty="0">
                <a:latin typeface="Calibri"/>
                <a:cs typeface="Calibri"/>
              </a:rPr>
              <a:t>to</a:t>
            </a:r>
            <a:r>
              <a:rPr lang="en-US" sz="2800" spc="90" dirty="0">
                <a:latin typeface="Calibri"/>
                <a:cs typeface="Calibri"/>
              </a:rPr>
              <a:t> </a:t>
            </a:r>
            <a:r>
              <a:rPr lang="en-US" sz="2800" dirty="0">
                <a:latin typeface="Calibri"/>
                <a:cs typeface="Calibri"/>
              </a:rPr>
              <a:t>take</a:t>
            </a:r>
            <a:r>
              <a:rPr lang="en-US" sz="2800" spc="90" dirty="0">
                <a:latin typeface="Calibri"/>
                <a:cs typeface="Calibri"/>
              </a:rPr>
              <a:t> </a:t>
            </a:r>
            <a:r>
              <a:rPr lang="en-US" sz="2800" dirty="0">
                <a:latin typeface="Calibri"/>
                <a:cs typeface="Calibri"/>
              </a:rPr>
              <a:t>but</a:t>
            </a:r>
            <a:r>
              <a:rPr lang="en-US" sz="2800" spc="90" dirty="0">
                <a:latin typeface="Calibri"/>
                <a:cs typeface="Calibri"/>
              </a:rPr>
              <a:t> </a:t>
            </a:r>
            <a:r>
              <a:rPr lang="en-US" sz="2800" dirty="0">
                <a:latin typeface="Calibri"/>
                <a:cs typeface="Calibri"/>
              </a:rPr>
              <a:t>merely</a:t>
            </a:r>
            <a:r>
              <a:rPr lang="en-US" sz="2800" spc="90" dirty="0">
                <a:latin typeface="Calibri"/>
                <a:cs typeface="Calibri"/>
              </a:rPr>
              <a:t> </a:t>
            </a:r>
            <a:r>
              <a:rPr lang="en-US" sz="2800" dirty="0">
                <a:latin typeface="Calibri"/>
                <a:cs typeface="Calibri"/>
              </a:rPr>
              <a:t>assign</a:t>
            </a:r>
            <a:r>
              <a:rPr lang="en-US" sz="2800" spc="85" dirty="0">
                <a:latin typeface="Calibri"/>
                <a:cs typeface="Calibri"/>
              </a:rPr>
              <a:t> </a:t>
            </a:r>
            <a:r>
              <a:rPr lang="en-US" sz="2800" dirty="0">
                <a:latin typeface="Calibri"/>
                <a:cs typeface="Calibri"/>
              </a:rPr>
              <a:t>a</a:t>
            </a:r>
            <a:r>
              <a:rPr lang="en-US" sz="2800" spc="90" dirty="0">
                <a:latin typeface="Calibri"/>
                <a:cs typeface="Calibri"/>
              </a:rPr>
              <a:t> </a:t>
            </a:r>
            <a:r>
              <a:rPr lang="en-US" sz="2800" dirty="0">
                <a:latin typeface="Calibri"/>
                <a:cs typeface="Calibri"/>
              </a:rPr>
              <a:t>reward</a:t>
            </a:r>
            <a:r>
              <a:rPr lang="en-US" sz="2800" spc="90" dirty="0">
                <a:latin typeface="Calibri"/>
                <a:cs typeface="Calibri"/>
              </a:rPr>
              <a:t> </a:t>
            </a:r>
            <a:r>
              <a:rPr lang="en-US" sz="2800" dirty="0">
                <a:latin typeface="Calibri"/>
                <a:cs typeface="Calibri"/>
              </a:rPr>
              <a:t>to</a:t>
            </a:r>
            <a:r>
              <a:rPr lang="en-US" sz="2800" spc="90" dirty="0">
                <a:latin typeface="Calibri"/>
                <a:cs typeface="Calibri"/>
              </a:rPr>
              <a:t> </a:t>
            </a:r>
            <a:r>
              <a:rPr lang="en-US" sz="2800" dirty="0">
                <a:latin typeface="Calibri"/>
                <a:cs typeface="Calibri"/>
              </a:rPr>
              <a:t>each</a:t>
            </a:r>
            <a:r>
              <a:rPr lang="en-US" sz="2800" spc="90" dirty="0">
                <a:latin typeface="Calibri"/>
                <a:cs typeface="Calibri"/>
              </a:rPr>
              <a:t> </a:t>
            </a:r>
            <a:r>
              <a:rPr lang="en-US" sz="2800" dirty="0">
                <a:latin typeface="Calibri"/>
                <a:cs typeface="Calibri"/>
              </a:rPr>
              <a:t>action</a:t>
            </a:r>
            <a:r>
              <a:rPr lang="en-US" sz="2800" spc="90" dirty="0">
                <a:latin typeface="Calibri"/>
                <a:cs typeface="Calibri"/>
              </a:rPr>
              <a:t> </a:t>
            </a:r>
            <a:r>
              <a:rPr lang="en-US" sz="2800" dirty="0">
                <a:latin typeface="Calibri"/>
                <a:cs typeface="Calibri"/>
              </a:rPr>
              <a:t>and/or</a:t>
            </a:r>
            <a:r>
              <a:rPr lang="en-US" sz="2800" spc="85" dirty="0">
                <a:latin typeface="Calibri"/>
                <a:cs typeface="Calibri"/>
              </a:rPr>
              <a:t> </a:t>
            </a:r>
            <a:r>
              <a:rPr lang="en-US" sz="2800" dirty="0">
                <a:latin typeface="Calibri"/>
                <a:cs typeface="Calibri"/>
              </a:rPr>
              <a:t>the</a:t>
            </a:r>
            <a:r>
              <a:rPr lang="en-US" sz="2800" spc="90" dirty="0">
                <a:latin typeface="Calibri"/>
                <a:cs typeface="Calibri"/>
              </a:rPr>
              <a:t> </a:t>
            </a:r>
            <a:r>
              <a:rPr lang="en-US" sz="2800" dirty="0">
                <a:latin typeface="Calibri"/>
                <a:cs typeface="Calibri"/>
              </a:rPr>
              <a:t>overall</a:t>
            </a:r>
            <a:r>
              <a:rPr lang="en-US" sz="2800" spc="90" dirty="0">
                <a:latin typeface="Calibri"/>
                <a:cs typeface="Calibri"/>
              </a:rPr>
              <a:t> </a:t>
            </a:r>
            <a:r>
              <a:rPr lang="en-US" sz="2800" dirty="0">
                <a:latin typeface="Calibri"/>
                <a:cs typeface="Calibri"/>
              </a:rPr>
              <a:t>outcome.</a:t>
            </a:r>
            <a:r>
              <a:rPr lang="en-US" sz="2800" spc="285" dirty="0">
                <a:latin typeface="Calibri"/>
                <a:cs typeface="Calibri"/>
              </a:rPr>
              <a:t> </a:t>
            </a:r>
            <a:r>
              <a:rPr lang="en-US" sz="2800" spc="-10" dirty="0">
                <a:latin typeface="Calibri"/>
                <a:cs typeface="Calibri"/>
              </a:rPr>
              <a:t>Instead </a:t>
            </a:r>
            <a:r>
              <a:rPr lang="en-US" sz="2800" spc="10" dirty="0">
                <a:latin typeface="Calibri"/>
                <a:cs typeface="Calibri"/>
              </a:rPr>
              <a:t>of</a:t>
            </a:r>
            <a:r>
              <a:rPr lang="en-US" sz="2800" spc="125" dirty="0">
                <a:latin typeface="Calibri"/>
                <a:cs typeface="Calibri"/>
              </a:rPr>
              <a:t> </a:t>
            </a:r>
            <a:r>
              <a:rPr lang="en-US" sz="2800" spc="10" dirty="0">
                <a:latin typeface="Calibri"/>
                <a:cs typeface="Calibri"/>
              </a:rPr>
              <a:t>having</a:t>
            </a:r>
            <a:r>
              <a:rPr lang="en-US" sz="2800" spc="125" dirty="0">
                <a:latin typeface="Calibri"/>
                <a:cs typeface="Calibri"/>
              </a:rPr>
              <a:t> </a:t>
            </a:r>
            <a:r>
              <a:rPr lang="en-US" sz="2800" spc="10" dirty="0">
                <a:latin typeface="Calibri"/>
                <a:cs typeface="Calibri"/>
              </a:rPr>
              <a:t>“correct/false”</a:t>
            </a:r>
            <a:r>
              <a:rPr lang="en-US" sz="2800" spc="125" dirty="0">
                <a:latin typeface="Calibri"/>
                <a:cs typeface="Calibri"/>
              </a:rPr>
              <a:t> </a:t>
            </a:r>
            <a:r>
              <a:rPr lang="en-US" sz="2800" spc="10" dirty="0">
                <a:latin typeface="Calibri"/>
                <a:cs typeface="Calibri"/>
              </a:rPr>
              <a:t>labels</a:t>
            </a:r>
            <a:r>
              <a:rPr lang="en-US" sz="2800" spc="130" dirty="0">
                <a:latin typeface="Calibri"/>
                <a:cs typeface="Calibri"/>
              </a:rPr>
              <a:t> </a:t>
            </a:r>
            <a:r>
              <a:rPr lang="en-US" sz="2800" spc="10" dirty="0">
                <a:latin typeface="Calibri"/>
                <a:cs typeface="Calibri"/>
              </a:rPr>
              <a:t>for</a:t>
            </a:r>
            <a:r>
              <a:rPr lang="en-US" sz="2800" spc="125" dirty="0">
                <a:latin typeface="Calibri"/>
                <a:cs typeface="Calibri"/>
              </a:rPr>
              <a:t> </a:t>
            </a:r>
            <a:r>
              <a:rPr lang="en-US" sz="2800" spc="10" dirty="0">
                <a:latin typeface="Calibri"/>
                <a:cs typeface="Calibri"/>
              </a:rPr>
              <a:t>each</a:t>
            </a:r>
            <a:r>
              <a:rPr lang="en-US" sz="2800" spc="130" dirty="0">
                <a:latin typeface="Calibri"/>
                <a:cs typeface="Calibri"/>
              </a:rPr>
              <a:t> </a:t>
            </a:r>
            <a:r>
              <a:rPr lang="en-US" sz="2800" spc="10" dirty="0">
                <a:latin typeface="Calibri"/>
                <a:cs typeface="Calibri"/>
              </a:rPr>
              <a:t>step,</a:t>
            </a:r>
            <a:r>
              <a:rPr lang="en-US" sz="2800" spc="130" dirty="0">
                <a:latin typeface="Calibri"/>
                <a:cs typeface="Calibri"/>
              </a:rPr>
              <a:t> </a:t>
            </a:r>
            <a:r>
              <a:rPr lang="en-US" sz="2800" spc="10" dirty="0">
                <a:latin typeface="Calibri"/>
                <a:cs typeface="Calibri"/>
              </a:rPr>
              <a:t>the</a:t>
            </a:r>
            <a:r>
              <a:rPr lang="en-US" sz="2800" spc="125" dirty="0">
                <a:latin typeface="Calibri"/>
                <a:cs typeface="Calibri"/>
              </a:rPr>
              <a:t> </a:t>
            </a:r>
            <a:r>
              <a:rPr lang="en-US" sz="2800" spc="10" dirty="0">
                <a:latin typeface="Calibri"/>
                <a:cs typeface="Calibri"/>
              </a:rPr>
              <a:t>learner</a:t>
            </a:r>
            <a:r>
              <a:rPr lang="en-US" sz="2800" spc="130" dirty="0">
                <a:latin typeface="Calibri"/>
                <a:cs typeface="Calibri"/>
              </a:rPr>
              <a:t> </a:t>
            </a:r>
            <a:r>
              <a:rPr lang="en-US" sz="2800" spc="10" dirty="0">
                <a:latin typeface="Calibri"/>
                <a:cs typeface="Calibri"/>
              </a:rPr>
              <a:t>must</a:t>
            </a:r>
            <a:r>
              <a:rPr lang="en-US" sz="2800" spc="125" dirty="0">
                <a:latin typeface="Calibri"/>
                <a:cs typeface="Calibri"/>
              </a:rPr>
              <a:t> </a:t>
            </a:r>
            <a:r>
              <a:rPr lang="en-US" sz="2800" spc="10" dirty="0">
                <a:latin typeface="Calibri"/>
                <a:cs typeface="Calibri"/>
              </a:rPr>
              <a:t>discover</a:t>
            </a:r>
            <a:r>
              <a:rPr lang="en-US" sz="2800" spc="130" dirty="0">
                <a:latin typeface="Calibri"/>
                <a:cs typeface="Calibri"/>
              </a:rPr>
              <a:t> </a:t>
            </a:r>
            <a:r>
              <a:rPr lang="en-US" sz="2800" spc="10" dirty="0">
                <a:latin typeface="Calibri"/>
                <a:cs typeface="Calibri"/>
              </a:rPr>
              <a:t>or</a:t>
            </a:r>
            <a:r>
              <a:rPr lang="en-US" sz="2800" spc="125" dirty="0">
                <a:latin typeface="Calibri"/>
                <a:cs typeface="Calibri"/>
              </a:rPr>
              <a:t> </a:t>
            </a:r>
            <a:r>
              <a:rPr lang="en-US" sz="2800" spc="10" dirty="0">
                <a:latin typeface="Calibri"/>
                <a:cs typeface="Calibri"/>
              </a:rPr>
              <a:t>learn</a:t>
            </a:r>
            <a:r>
              <a:rPr lang="en-US" sz="2800" spc="130" dirty="0">
                <a:latin typeface="Calibri"/>
                <a:cs typeface="Calibri"/>
              </a:rPr>
              <a:t> </a:t>
            </a:r>
            <a:r>
              <a:rPr lang="en-US" sz="2800" spc="10" dirty="0">
                <a:latin typeface="Calibri"/>
                <a:cs typeface="Calibri"/>
              </a:rPr>
              <a:t>a</a:t>
            </a:r>
            <a:r>
              <a:rPr lang="en-US" sz="2800" spc="125" dirty="0">
                <a:latin typeface="Calibri"/>
                <a:cs typeface="Calibri"/>
              </a:rPr>
              <a:t> </a:t>
            </a:r>
            <a:r>
              <a:rPr lang="en-US" sz="2800" spc="-10" dirty="0">
                <a:latin typeface="Calibri"/>
                <a:cs typeface="Calibri"/>
              </a:rPr>
              <a:t>behavior </a:t>
            </a:r>
            <a:r>
              <a:rPr lang="en-US" sz="2800" dirty="0">
                <a:latin typeface="Calibri"/>
                <a:cs typeface="Calibri"/>
              </a:rPr>
              <a:t>that</a:t>
            </a:r>
            <a:r>
              <a:rPr lang="en-US" sz="2800" spc="85" dirty="0">
                <a:latin typeface="Calibri"/>
                <a:cs typeface="Calibri"/>
              </a:rPr>
              <a:t> </a:t>
            </a:r>
            <a:r>
              <a:rPr lang="en-US" sz="2800" dirty="0">
                <a:latin typeface="Calibri"/>
                <a:cs typeface="Calibri"/>
              </a:rPr>
              <a:t>maximizes</a:t>
            </a:r>
            <a:r>
              <a:rPr lang="en-US" sz="2800" spc="85" dirty="0">
                <a:latin typeface="Calibri"/>
                <a:cs typeface="Calibri"/>
              </a:rPr>
              <a:t> </a:t>
            </a:r>
            <a:r>
              <a:rPr lang="en-US" sz="2800" dirty="0">
                <a:latin typeface="Calibri"/>
                <a:cs typeface="Calibri"/>
              </a:rPr>
              <a:t>the</a:t>
            </a:r>
            <a:r>
              <a:rPr lang="en-US" sz="2800" spc="85" dirty="0">
                <a:latin typeface="Calibri"/>
                <a:cs typeface="Calibri"/>
              </a:rPr>
              <a:t> </a:t>
            </a:r>
            <a:r>
              <a:rPr lang="en-US" sz="2800" dirty="0">
                <a:latin typeface="Calibri"/>
                <a:cs typeface="Calibri"/>
              </a:rPr>
              <a:t>reward</a:t>
            </a:r>
            <a:r>
              <a:rPr lang="en-US" sz="2800" spc="85" dirty="0">
                <a:latin typeface="Calibri"/>
                <a:cs typeface="Calibri"/>
              </a:rPr>
              <a:t> </a:t>
            </a:r>
            <a:r>
              <a:rPr lang="en-US" sz="2800" dirty="0">
                <a:latin typeface="Calibri"/>
                <a:cs typeface="Calibri"/>
              </a:rPr>
              <a:t>for</a:t>
            </a:r>
            <a:r>
              <a:rPr lang="en-US" sz="2800" spc="90" dirty="0">
                <a:latin typeface="Calibri"/>
                <a:cs typeface="Calibri"/>
              </a:rPr>
              <a:t> </a:t>
            </a:r>
            <a:r>
              <a:rPr lang="en-US" sz="2800" dirty="0">
                <a:latin typeface="Calibri"/>
                <a:cs typeface="Calibri"/>
              </a:rPr>
              <a:t>a</a:t>
            </a:r>
            <a:r>
              <a:rPr lang="en-US" sz="2800" spc="85" dirty="0">
                <a:latin typeface="Calibri"/>
                <a:cs typeface="Calibri"/>
              </a:rPr>
              <a:t> </a:t>
            </a:r>
            <a:r>
              <a:rPr lang="en-US" sz="2800" dirty="0">
                <a:latin typeface="Calibri"/>
                <a:cs typeface="Calibri"/>
              </a:rPr>
              <a:t>series</a:t>
            </a:r>
            <a:r>
              <a:rPr lang="en-US" sz="2800" spc="85" dirty="0">
                <a:latin typeface="Calibri"/>
                <a:cs typeface="Calibri"/>
              </a:rPr>
              <a:t> </a:t>
            </a:r>
            <a:r>
              <a:rPr lang="en-US" sz="2800" dirty="0">
                <a:latin typeface="Calibri"/>
                <a:cs typeface="Calibri"/>
              </a:rPr>
              <a:t>of</a:t>
            </a:r>
            <a:r>
              <a:rPr lang="en-US" sz="2800" spc="85" dirty="0">
                <a:latin typeface="Calibri"/>
                <a:cs typeface="Calibri"/>
              </a:rPr>
              <a:t> </a:t>
            </a:r>
            <a:r>
              <a:rPr lang="en-US" sz="2800" dirty="0">
                <a:latin typeface="Calibri"/>
                <a:cs typeface="Calibri"/>
              </a:rPr>
              <a:t>actions.</a:t>
            </a:r>
            <a:r>
              <a:rPr lang="en-US" sz="2800" spc="285" dirty="0">
                <a:latin typeface="Calibri"/>
                <a:cs typeface="Calibri"/>
              </a:rPr>
              <a:t> </a:t>
            </a:r>
            <a:r>
              <a:rPr lang="en-US" sz="2800" spc="65" dirty="0">
                <a:latin typeface="Calibri"/>
                <a:cs typeface="Calibri"/>
              </a:rPr>
              <a:t>In</a:t>
            </a:r>
            <a:r>
              <a:rPr lang="en-US" sz="2800" spc="85" dirty="0">
                <a:latin typeface="Calibri"/>
                <a:cs typeface="Calibri"/>
              </a:rPr>
              <a:t> </a:t>
            </a:r>
            <a:r>
              <a:rPr lang="en-US" sz="2800" dirty="0">
                <a:latin typeface="Calibri"/>
                <a:cs typeface="Calibri"/>
              </a:rPr>
              <a:t>that</a:t>
            </a:r>
            <a:r>
              <a:rPr lang="en-US" sz="2800" spc="85" dirty="0">
                <a:latin typeface="Calibri"/>
                <a:cs typeface="Calibri"/>
              </a:rPr>
              <a:t> </a:t>
            </a:r>
            <a:r>
              <a:rPr lang="en-US" sz="2800" dirty="0">
                <a:latin typeface="Calibri"/>
                <a:cs typeface="Calibri"/>
              </a:rPr>
              <a:t>sense,</a:t>
            </a:r>
            <a:r>
              <a:rPr lang="en-US" sz="2800" spc="105" dirty="0">
                <a:latin typeface="Calibri"/>
                <a:cs typeface="Calibri"/>
              </a:rPr>
              <a:t> </a:t>
            </a:r>
            <a:r>
              <a:rPr lang="en-US" sz="2800" dirty="0">
                <a:latin typeface="Calibri"/>
                <a:cs typeface="Calibri"/>
              </a:rPr>
              <a:t>it</a:t>
            </a:r>
            <a:r>
              <a:rPr lang="en-US" sz="2800" spc="85" dirty="0">
                <a:latin typeface="Calibri"/>
                <a:cs typeface="Calibri"/>
              </a:rPr>
              <a:t> </a:t>
            </a:r>
            <a:r>
              <a:rPr lang="en-US" sz="2800" dirty="0">
                <a:latin typeface="Calibri"/>
                <a:cs typeface="Calibri"/>
              </a:rPr>
              <a:t>is</a:t>
            </a:r>
            <a:r>
              <a:rPr lang="en-US" sz="2800" spc="85" dirty="0">
                <a:latin typeface="Calibri"/>
                <a:cs typeface="Calibri"/>
              </a:rPr>
              <a:t> </a:t>
            </a:r>
            <a:r>
              <a:rPr lang="en-US" sz="2800" dirty="0">
                <a:latin typeface="Calibri"/>
                <a:cs typeface="Calibri"/>
              </a:rPr>
              <a:t>not</a:t>
            </a:r>
            <a:r>
              <a:rPr lang="en-US" sz="2800" spc="90" dirty="0">
                <a:latin typeface="Calibri"/>
                <a:cs typeface="Calibri"/>
              </a:rPr>
              <a:t> </a:t>
            </a:r>
            <a:r>
              <a:rPr lang="en-US" sz="2800" dirty="0">
                <a:latin typeface="Calibri"/>
                <a:cs typeface="Calibri"/>
              </a:rPr>
              <a:t>a</a:t>
            </a:r>
            <a:r>
              <a:rPr lang="en-US" sz="2800" spc="85" dirty="0">
                <a:latin typeface="Calibri"/>
                <a:cs typeface="Calibri"/>
              </a:rPr>
              <a:t> </a:t>
            </a:r>
            <a:r>
              <a:rPr lang="en-US" sz="2800" dirty="0">
                <a:latin typeface="Calibri"/>
                <a:cs typeface="Calibri"/>
              </a:rPr>
              <a:t>supervised</a:t>
            </a:r>
            <a:r>
              <a:rPr lang="en-US" sz="2800" spc="85" dirty="0">
                <a:latin typeface="Calibri"/>
                <a:cs typeface="Calibri"/>
              </a:rPr>
              <a:t> </a:t>
            </a:r>
            <a:r>
              <a:rPr lang="en-US" sz="2800" spc="-10" dirty="0">
                <a:latin typeface="Calibri"/>
                <a:cs typeface="Calibri"/>
              </a:rPr>
              <a:t>setting. </a:t>
            </a:r>
            <a:r>
              <a:rPr lang="en-US" sz="2800" spc="190" dirty="0">
                <a:latin typeface="Calibri"/>
                <a:cs typeface="Calibri"/>
              </a:rPr>
              <a:t>RL</a:t>
            </a:r>
            <a:r>
              <a:rPr lang="en-US" sz="2800" spc="180" dirty="0">
                <a:latin typeface="Calibri"/>
                <a:cs typeface="Calibri"/>
              </a:rPr>
              <a:t> </a:t>
            </a:r>
            <a:r>
              <a:rPr lang="en-US" sz="2800" dirty="0">
                <a:latin typeface="Calibri"/>
                <a:cs typeface="Calibri"/>
              </a:rPr>
              <a:t>is</a:t>
            </a:r>
            <a:r>
              <a:rPr lang="en-US" sz="2800" spc="190" dirty="0">
                <a:latin typeface="Calibri"/>
                <a:cs typeface="Calibri"/>
              </a:rPr>
              <a:t> </a:t>
            </a:r>
            <a:r>
              <a:rPr lang="en-US" sz="2800" dirty="0">
                <a:latin typeface="Calibri"/>
                <a:cs typeface="Calibri"/>
              </a:rPr>
              <a:t>somewhat</a:t>
            </a:r>
            <a:r>
              <a:rPr lang="en-US" sz="2800" spc="190" dirty="0">
                <a:latin typeface="Calibri"/>
                <a:cs typeface="Calibri"/>
              </a:rPr>
              <a:t> </a:t>
            </a:r>
            <a:r>
              <a:rPr lang="en-US" sz="2800" dirty="0">
                <a:latin typeface="Calibri"/>
                <a:cs typeface="Calibri"/>
              </a:rPr>
              <a:t>related</a:t>
            </a:r>
            <a:r>
              <a:rPr lang="en-US" sz="2800" spc="190" dirty="0">
                <a:latin typeface="Calibri"/>
                <a:cs typeface="Calibri"/>
              </a:rPr>
              <a:t> </a:t>
            </a:r>
            <a:r>
              <a:rPr lang="en-US" sz="2800" dirty="0">
                <a:latin typeface="Calibri"/>
                <a:cs typeface="Calibri"/>
              </a:rPr>
              <a:t>to</a:t>
            </a:r>
            <a:r>
              <a:rPr lang="en-US" sz="2800" spc="190" dirty="0">
                <a:latin typeface="Calibri"/>
                <a:cs typeface="Calibri"/>
              </a:rPr>
              <a:t> </a:t>
            </a:r>
            <a:r>
              <a:rPr lang="en-US" sz="2800" dirty="0">
                <a:latin typeface="Calibri"/>
                <a:cs typeface="Calibri"/>
              </a:rPr>
              <a:t>unsupervised</a:t>
            </a:r>
            <a:r>
              <a:rPr lang="en-US" sz="2800" spc="190" dirty="0">
                <a:latin typeface="Calibri"/>
                <a:cs typeface="Calibri"/>
              </a:rPr>
              <a:t> </a:t>
            </a:r>
            <a:r>
              <a:rPr lang="en-US" sz="2800" dirty="0">
                <a:latin typeface="Calibri"/>
                <a:cs typeface="Calibri"/>
              </a:rPr>
              <a:t>learning;</a:t>
            </a:r>
            <a:r>
              <a:rPr lang="en-US" sz="2800" spc="195" dirty="0">
                <a:latin typeface="Calibri"/>
                <a:cs typeface="Calibri"/>
              </a:rPr>
              <a:t> </a:t>
            </a:r>
            <a:r>
              <a:rPr lang="en-US" sz="2800" dirty="0">
                <a:latin typeface="Calibri"/>
                <a:cs typeface="Calibri"/>
              </a:rPr>
              <a:t>however,</a:t>
            </a:r>
            <a:r>
              <a:rPr lang="en-US" sz="2800" spc="190" dirty="0">
                <a:latin typeface="Calibri"/>
                <a:cs typeface="Calibri"/>
              </a:rPr>
              <a:t> </a:t>
            </a:r>
            <a:r>
              <a:rPr lang="en-US" sz="2800" dirty="0">
                <a:latin typeface="Calibri"/>
                <a:cs typeface="Calibri"/>
              </a:rPr>
              <a:t>reinforcement</a:t>
            </a:r>
            <a:r>
              <a:rPr lang="en-US" sz="2800" spc="190" dirty="0">
                <a:latin typeface="Calibri"/>
                <a:cs typeface="Calibri"/>
              </a:rPr>
              <a:t> </a:t>
            </a:r>
            <a:r>
              <a:rPr lang="en-US" sz="2800" dirty="0">
                <a:latin typeface="Calibri"/>
                <a:cs typeface="Calibri"/>
              </a:rPr>
              <a:t>learning</a:t>
            </a:r>
            <a:r>
              <a:rPr lang="en-US" sz="2800" spc="180" dirty="0">
                <a:latin typeface="Calibri"/>
                <a:cs typeface="Calibri"/>
              </a:rPr>
              <a:t> </a:t>
            </a:r>
            <a:r>
              <a:rPr lang="en-US" sz="2800" dirty="0">
                <a:latin typeface="Calibri"/>
                <a:cs typeface="Calibri"/>
              </a:rPr>
              <a:t>really</a:t>
            </a:r>
            <a:r>
              <a:rPr lang="en-US" sz="2800" spc="190" dirty="0">
                <a:latin typeface="Calibri"/>
                <a:cs typeface="Calibri"/>
              </a:rPr>
              <a:t> </a:t>
            </a:r>
            <a:r>
              <a:rPr lang="en-US" sz="2800" spc="-25" dirty="0">
                <a:latin typeface="Calibri"/>
                <a:cs typeface="Calibri"/>
              </a:rPr>
              <a:t>is</a:t>
            </a:r>
            <a:r>
              <a:rPr lang="en-US" sz="2800" dirty="0">
                <a:latin typeface="Calibri"/>
                <a:cs typeface="Calibri"/>
              </a:rPr>
              <a:t> its</a:t>
            </a:r>
            <a:r>
              <a:rPr lang="en-US" sz="2800" spc="160" dirty="0">
                <a:latin typeface="Calibri"/>
                <a:cs typeface="Calibri"/>
              </a:rPr>
              <a:t> </a:t>
            </a:r>
            <a:r>
              <a:rPr lang="en-US" sz="2800" dirty="0">
                <a:latin typeface="Calibri"/>
                <a:cs typeface="Calibri"/>
              </a:rPr>
              <a:t>own</a:t>
            </a:r>
            <a:r>
              <a:rPr lang="en-US" sz="2800" spc="160" dirty="0">
                <a:latin typeface="Calibri"/>
                <a:cs typeface="Calibri"/>
              </a:rPr>
              <a:t> </a:t>
            </a:r>
            <a:r>
              <a:rPr lang="en-US" sz="2800" dirty="0">
                <a:latin typeface="Calibri"/>
                <a:cs typeface="Calibri"/>
              </a:rPr>
              <a:t>category</a:t>
            </a:r>
            <a:r>
              <a:rPr lang="en-US" sz="2800" spc="165" dirty="0">
                <a:latin typeface="Calibri"/>
                <a:cs typeface="Calibri"/>
              </a:rPr>
              <a:t> </a:t>
            </a:r>
            <a:r>
              <a:rPr lang="en-US" sz="2800" dirty="0">
                <a:latin typeface="Calibri"/>
                <a:cs typeface="Calibri"/>
              </a:rPr>
              <a:t>of</a:t>
            </a:r>
            <a:r>
              <a:rPr lang="en-US" sz="2800" spc="160" dirty="0">
                <a:latin typeface="Calibri"/>
                <a:cs typeface="Calibri"/>
              </a:rPr>
              <a:t> </a:t>
            </a:r>
            <a:r>
              <a:rPr lang="en-US" sz="2800" dirty="0">
                <a:latin typeface="Calibri"/>
                <a:cs typeface="Calibri"/>
              </a:rPr>
              <a:t>machine</a:t>
            </a:r>
            <a:r>
              <a:rPr lang="en-US" sz="2800" spc="160" dirty="0">
                <a:latin typeface="Calibri"/>
                <a:cs typeface="Calibri"/>
              </a:rPr>
              <a:t> </a:t>
            </a:r>
            <a:r>
              <a:rPr lang="en-US" sz="2800" dirty="0">
                <a:latin typeface="Calibri"/>
                <a:cs typeface="Calibri"/>
              </a:rPr>
              <a:t>learning.</a:t>
            </a:r>
            <a:r>
              <a:rPr lang="en-US" sz="2800" spc="320" dirty="0">
                <a:latin typeface="Calibri"/>
                <a:cs typeface="Calibri"/>
              </a:rPr>
              <a:t> </a:t>
            </a:r>
            <a:r>
              <a:rPr lang="en-US" sz="2800" spc="60" dirty="0">
                <a:latin typeface="Calibri"/>
                <a:cs typeface="Calibri"/>
              </a:rPr>
              <a:t>Typical</a:t>
            </a:r>
            <a:r>
              <a:rPr lang="en-US" sz="2800" spc="80" dirty="0">
                <a:latin typeface="Calibri"/>
                <a:cs typeface="Calibri"/>
              </a:rPr>
              <a:t> </a:t>
            </a:r>
            <a:r>
              <a:rPr lang="en-US" sz="2800" spc="10" dirty="0">
                <a:latin typeface="Calibri"/>
                <a:cs typeface="Calibri"/>
              </a:rPr>
              <a:t>applications</a:t>
            </a:r>
            <a:r>
              <a:rPr lang="en-US" sz="2800" spc="85" dirty="0">
                <a:latin typeface="Calibri"/>
                <a:cs typeface="Calibri"/>
              </a:rPr>
              <a:t> </a:t>
            </a:r>
            <a:r>
              <a:rPr lang="en-US" sz="2800" spc="10" dirty="0">
                <a:latin typeface="Calibri"/>
                <a:cs typeface="Calibri"/>
              </a:rPr>
              <a:t>of</a:t>
            </a:r>
            <a:r>
              <a:rPr lang="en-US" sz="2800" spc="85" dirty="0">
                <a:latin typeface="Calibri"/>
                <a:cs typeface="Calibri"/>
              </a:rPr>
              <a:t> </a:t>
            </a:r>
            <a:r>
              <a:rPr lang="en-US" sz="2800" spc="10" dirty="0">
                <a:latin typeface="Calibri"/>
                <a:cs typeface="Calibri"/>
              </a:rPr>
              <a:t>reinforcement</a:t>
            </a:r>
            <a:r>
              <a:rPr lang="en-US" sz="2800" spc="85" dirty="0">
                <a:latin typeface="Calibri"/>
                <a:cs typeface="Calibri"/>
              </a:rPr>
              <a:t> </a:t>
            </a:r>
            <a:r>
              <a:rPr lang="en-US" sz="2800" spc="10" dirty="0">
                <a:latin typeface="Calibri"/>
                <a:cs typeface="Calibri"/>
              </a:rPr>
              <a:t>learning</a:t>
            </a:r>
            <a:r>
              <a:rPr lang="en-US" sz="2800" spc="80" dirty="0">
                <a:latin typeface="Calibri"/>
                <a:cs typeface="Calibri"/>
              </a:rPr>
              <a:t> </a:t>
            </a:r>
            <a:r>
              <a:rPr lang="en-US" sz="2800" spc="10" dirty="0">
                <a:latin typeface="Calibri"/>
                <a:cs typeface="Calibri"/>
              </a:rPr>
              <a:t>involve</a:t>
            </a:r>
            <a:r>
              <a:rPr lang="en-US" sz="2800" spc="85" dirty="0">
                <a:latin typeface="Calibri"/>
                <a:cs typeface="Calibri"/>
              </a:rPr>
              <a:t> </a:t>
            </a:r>
            <a:r>
              <a:rPr lang="en-US" sz="2800" spc="10" dirty="0">
                <a:latin typeface="Calibri"/>
                <a:cs typeface="Calibri"/>
              </a:rPr>
              <a:t>playing</a:t>
            </a:r>
            <a:r>
              <a:rPr lang="en-US" sz="2800" spc="80" dirty="0">
                <a:latin typeface="Calibri"/>
                <a:cs typeface="Calibri"/>
              </a:rPr>
              <a:t> </a:t>
            </a:r>
            <a:r>
              <a:rPr lang="en-US" sz="2800" spc="10" dirty="0">
                <a:latin typeface="Calibri"/>
                <a:cs typeface="Calibri"/>
              </a:rPr>
              <a:t>games</a:t>
            </a:r>
            <a:r>
              <a:rPr lang="en-US" sz="2800" spc="85" dirty="0">
                <a:latin typeface="Calibri"/>
                <a:cs typeface="Calibri"/>
              </a:rPr>
              <a:t> </a:t>
            </a:r>
            <a:r>
              <a:rPr lang="en-US" sz="2800" spc="10" dirty="0">
                <a:latin typeface="Calibri"/>
                <a:cs typeface="Calibri"/>
              </a:rPr>
              <a:t>(chess,</a:t>
            </a:r>
            <a:r>
              <a:rPr lang="en-US" sz="2800" spc="90" dirty="0">
                <a:latin typeface="Calibri"/>
                <a:cs typeface="Calibri"/>
              </a:rPr>
              <a:t> </a:t>
            </a:r>
            <a:r>
              <a:rPr lang="en-US" sz="2800" spc="50" dirty="0">
                <a:latin typeface="Calibri"/>
                <a:cs typeface="Calibri"/>
              </a:rPr>
              <a:t>Go,</a:t>
            </a:r>
            <a:r>
              <a:rPr lang="en-US" sz="2800" spc="95" dirty="0">
                <a:latin typeface="Calibri"/>
                <a:cs typeface="Calibri"/>
              </a:rPr>
              <a:t> </a:t>
            </a:r>
            <a:r>
              <a:rPr lang="en-US" sz="2800" spc="55" dirty="0">
                <a:latin typeface="Calibri"/>
                <a:cs typeface="Calibri"/>
              </a:rPr>
              <a:t>Atari</a:t>
            </a:r>
            <a:r>
              <a:rPr lang="en-US" sz="2800" spc="85" dirty="0">
                <a:latin typeface="Calibri"/>
                <a:cs typeface="Calibri"/>
              </a:rPr>
              <a:t> </a:t>
            </a:r>
            <a:r>
              <a:rPr lang="en-US" sz="2800" spc="-10" dirty="0">
                <a:latin typeface="Calibri"/>
                <a:cs typeface="Calibri"/>
              </a:rPr>
              <a:t>video </a:t>
            </a:r>
            <a:r>
              <a:rPr lang="en-US" sz="2800" dirty="0">
                <a:latin typeface="Calibri"/>
                <a:cs typeface="Calibri"/>
              </a:rPr>
              <a:t>games)</a:t>
            </a:r>
            <a:r>
              <a:rPr lang="en-US" sz="2800" spc="229" dirty="0">
                <a:latin typeface="Calibri"/>
                <a:cs typeface="Calibri"/>
              </a:rPr>
              <a:t> </a:t>
            </a:r>
            <a:r>
              <a:rPr lang="en-US" sz="2800" dirty="0">
                <a:latin typeface="Calibri"/>
                <a:cs typeface="Calibri"/>
              </a:rPr>
              <a:t>and</a:t>
            </a:r>
            <a:r>
              <a:rPr lang="en-US" sz="2800" spc="235" dirty="0">
                <a:latin typeface="Calibri"/>
                <a:cs typeface="Calibri"/>
              </a:rPr>
              <a:t> </a:t>
            </a:r>
            <a:r>
              <a:rPr lang="en-US" sz="2800" dirty="0">
                <a:latin typeface="Calibri"/>
                <a:cs typeface="Calibri"/>
              </a:rPr>
              <a:t>some</a:t>
            </a:r>
            <a:r>
              <a:rPr lang="en-US" sz="2800" spc="235" dirty="0">
                <a:latin typeface="Calibri"/>
                <a:cs typeface="Calibri"/>
              </a:rPr>
              <a:t> </a:t>
            </a:r>
            <a:r>
              <a:rPr lang="en-US" sz="2800" dirty="0">
                <a:latin typeface="Calibri"/>
                <a:cs typeface="Calibri"/>
              </a:rPr>
              <a:t>form</a:t>
            </a:r>
            <a:r>
              <a:rPr lang="en-US" sz="2800" spc="235" dirty="0">
                <a:latin typeface="Calibri"/>
                <a:cs typeface="Calibri"/>
              </a:rPr>
              <a:t> </a:t>
            </a:r>
            <a:r>
              <a:rPr lang="en-US" sz="2800" dirty="0">
                <a:latin typeface="Calibri"/>
                <a:cs typeface="Calibri"/>
              </a:rPr>
              <a:t>of</a:t>
            </a:r>
            <a:r>
              <a:rPr lang="en-US" sz="2800" spc="235" dirty="0">
                <a:latin typeface="Calibri"/>
                <a:cs typeface="Calibri"/>
              </a:rPr>
              <a:t> </a:t>
            </a:r>
            <a:r>
              <a:rPr lang="en-US" sz="2800" dirty="0">
                <a:latin typeface="Calibri"/>
                <a:cs typeface="Calibri"/>
              </a:rPr>
              <a:t>robots,</a:t>
            </a:r>
            <a:r>
              <a:rPr lang="en-US" sz="2800" spc="260" dirty="0">
                <a:latin typeface="Calibri"/>
                <a:cs typeface="Calibri"/>
              </a:rPr>
              <a:t> </a:t>
            </a:r>
            <a:r>
              <a:rPr lang="en-US" sz="2800" dirty="0">
                <a:latin typeface="Calibri"/>
                <a:cs typeface="Calibri"/>
              </a:rPr>
              <a:t>e.g.,</a:t>
            </a:r>
            <a:r>
              <a:rPr lang="en-US" sz="2800" spc="265" dirty="0">
                <a:latin typeface="Calibri"/>
                <a:cs typeface="Calibri"/>
              </a:rPr>
              <a:t> </a:t>
            </a:r>
            <a:r>
              <a:rPr lang="en-US" sz="2800" dirty="0">
                <a:latin typeface="Calibri"/>
                <a:cs typeface="Calibri"/>
              </a:rPr>
              <a:t>drones,</a:t>
            </a:r>
            <a:r>
              <a:rPr lang="en-US" sz="2800" spc="260" dirty="0">
                <a:latin typeface="Calibri"/>
                <a:cs typeface="Calibri"/>
              </a:rPr>
              <a:t> </a:t>
            </a:r>
            <a:r>
              <a:rPr lang="en-US" sz="2800" dirty="0">
                <a:latin typeface="Calibri"/>
                <a:cs typeface="Calibri"/>
              </a:rPr>
              <a:t>warehouse</a:t>
            </a:r>
            <a:r>
              <a:rPr lang="en-US" sz="2800" spc="235" dirty="0">
                <a:latin typeface="Calibri"/>
                <a:cs typeface="Calibri"/>
              </a:rPr>
              <a:t> </a:t>
            </a:r>
            <a:r>
              <a:rPr lang="en-US" sz="2800" dirty="0">
                <a:latin typeface="Calibri"/>
                <a:cs typeface="Calibri"/>
              </a:rPr>
              <a:t>robots,</a:t>
            </a:r>
            <a:r>
              <a:rPr lang="en-US" sz="2800" spc="260" dirty="0">
                <a:latin typeface="Calibri"/>
                <a:cs typeface="Calibri"/>
              </a:rPr>
              <a:t> </a:t>
            </a:r>
            <a:r>
              <a:rPr lang="en-US" sz="2800" dirty="0">
                <a:latin typeface="Calibri"/>
                <a:cs typeface="Calibri"/>
              </a:rPr>
              <a:t>and</a:t>
            </a:r>
            <a:r>
              <a:rPr lang="en-US" sz="2800" spc="235" dirty="0">
                <a:latin typeface="Calibri"/>
                <a:cs typeface="Calibri"/>
              </a:rPr>
              <a:t> </a:t>
            </a:r>
            <a:r>
              <a:rPr lang="en-US" sz="2800" dirty="0">
                <a:latin typeface="Calibri"/>
                <a:cs typeface="Calibri"/>
              </a:rPr>
              <a:t>more</a:t>
            </a:r>
            <a:r>
              <a:rPr lang="en-US" sz="2800" spc="235" dirty="0">
                <a:latin typeface="Calibri"/>
                <a:cs typeface="Calibri"/>
              </a:rPr>
              <a:t> </a:t>
            </a:r>
            <a:r>
              <a:rPr lang="en-US" sz="2800" dirty="0">
                <a:latin typeface="Calibri"/>
                <a:cs typeface="Calibri"/>
              </a:rPr>
              <a:t>recently</a:t>
            </a:r>
            <a:r>
              <a:rPr lang="en-US" sz="2800" spc="235" dirty="0">
                <a:latin typeface="Calibri"/>
                <a:cs typeface="Calibri"/>
              </a:rPr>
              <a:t> </a:t>
            </a:r>
            <a:r>
              <a:rPr lang="en-US" sz="2800" spc="-10" dirty="0">
                <a:latin typeface="Calibri"/>
                <a:cs typeface="Calibri"/>
              </a:rPr>
              <a:t>self- </a:t>
            </a:r>
            <a:r>
              <a:rPr lang="en-US" sz="2800" dirty="0">
                <a:latin typeface="Calibri"/>
                <a:cs typeface="Calibri"/>
              </a:rPr>
              <a:t>driving</a:t>
            </a:r>
            <a:r>
              <a:rPr lang="en-US" sz="2800" spc="380" dirty="0">
                <a:latin typeface="Calibri"/>
                <a:cs typeface="Calibri"/>
              </a:rPr>
              <a:t> </a:t>
            </a:r>
            <a:r>
              <a:rPr lang="en-US" sz="2800" spc="-10" dirty="0">
                <a:latin typeface="Calibri"/>
                <a:cs typeface="Calibri"/>
              </a:rPr>
              <a:t>cars</a:t>
            </a:r>
            <a:endParaRPr lang="en-IN" dirty="0"/>
          </a:p>
        </p:txBody>
      </p:sp>
      <p:sp>
        <p:nvSpPr>
          <p:cNvPr id="4" name="Date Placeholder 3">
            <a:extLst>
              <a:ext uri="{FF2B5EF4-FFF2-40B4-BE49-F238E27FC236}">
                <a16:creationId xmlns:a16="http://schemas.microsoft.com/office/drawing/2014/main" id="{40984C7A-A4EE-4385-E148-06E31A889898}"/>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C74B4D0E-4217-D5CE-5C86-5A757802E2D8}"/>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AB9F43DA-8710-977D-6824-413C228FEF3C}"/>
              </a:ext>
            </a:extLst>
          </p:cNvPr>
          <p:cNvSpPr>
            <a:spLocks noGrp="1"/>
          </p:cNvSpPr>
          <p:nvPr>
            <p:ph type="sldNum" sz="quarter" idx="12"/>
          </p:nvPr>
        </p:nvSpPr>
        <p:spPr/>
        <p:txBody>
          <a:bodyPr/>
          <a:lstStyle/>
          <a:p>
            <a:fld id="{8E65B91F-2838-4F0A-92F6-55B92061FE43}" type="slidenum">
              <a:rPr lang="en-IN" smtClean="0"/>
              <a:t>44</a:t>
            </a:fld>
            <a:endParaRPr lang="en-IN"/>
          </a:p>
        </p:txBody>
      </p:sp>
    </p:spTree>
    <p:extLst>
      <p:ext uri="{BB962C8B-B14F-4D97-AF65-F5344CB8AC3E}">
        <p14:creationId xmlns:p14="http://schemas.microsoft.com/office/powerpoint/2010/main" val="1977437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EFFF-B4EA-E558-0122-C9ABBA9A01A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A0DD901-2EEA-744B-8911-83F28280ED24}"/>
              </a:ext>
            </a:extLst>
          </p:cNvPr>
          <p:cNvSpPr>
            <a:spLocks noGrp="1"/>
          </p:cNvSpPr>
          <p:nvPr>
            <p:ph type="body" idx="1"/>
          </p:nvPr>
        </p:nvSpPr>
        <p:spPr/>
        <p:txBody>
          <a:bodyPr/>
          <a:lstStyle/>
          <a:p>
            <a:endParaRPr lang="en-IN" dirty="0"/>
          </a:p>
        </p:txBody>
      </p:sp>
      <p:pic>
        <p:nvPicPr>
          <p:cNvPr id="1026" name="Picture 2">
            <a:extLst>
              <a:ext uri="{FF2B5EF4-FFF2-40B4-BE49-F238E27FC236}">
                <a16:creationId xmlns:a16="http://schemas.microsoft.com/office/drawing/2014/main" id="{6EB7F175-254A-68D2-88C9-0E55BAA09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773" y="772534"/>
            <a:ext cx="7246375" cy="4243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A286FA6-FC21-3D1E-8D3F-A8244D83ED69}"/>
              </a:ext>
            </a:extLst>
          </p:cNvPr>
          <p:cNvPicPr>
            <a:picLocks noChangeAspect="1"/>
          </p:cNvPicPr>
          <p:nvPr/>
        </p:nvPicPr>
        <p:blipFill>
          <a:blip r:embed="rId3"/>
          <a:stretch>
            <a:fillRect/>
          </a:stretch>
        </p:blipFill>
        <p:spPr>
          <a:xfrm>
            <a:off x="1995946" y="5151457"/>
            <a:ext cx="8672053" cy="1632470"/>
          </a:xfrm>
          <a:prstGeom prst="rect">
            <a:avLst/>
          </a:prstGeom>
        </p:spPr>
      </p:pic>
    </p:spTree>
    <p:extLst>
      <p:ext uri="{BB962C8B-B14F-4D97-AF65-F5344CB8AC3E}">
        <p14:creationId xmlns:p14="http://schemas.microsoft.com/office/powerpoint/2010/main" val="2672604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D53-C9C7-6BC7-BF15-200EDF7B05F2}"/>
              </a:ext>
            </a:extLst>
          </p:cNvPr>
          <p:cNvSpPr>
            <a:spLocks noGrp="1"/>
          </p:cNvSpPr>
          <p:nvPr>
            <p:ph type="title"/>
          </p:nvPr>
        </p:nvSpPr>
        <p:spPr/>
        <p:txBody>
          <a:bodyPr>
            <a:normAutofit/>
          </a:bodyPr>
          <a:lstStyle/>
          <a:p>
            <a:pPr algn="ctr"/>
            <a:r>
              <a:rPr lang="en-IN" sz="3200" b="1" spc="-5" dirty="0">
                <a:solidFill>
                  <a:srgbClr val="3333FF"/>
                </a:solidFill>
                <a:latin typeface="Carlito"/>
              </a:rPr>
              <a:t>Illustration of reinforcement learning</a:t>
            </a:r>
          </a:p>
        </p:txBody>
      </p:sp>
      <p:pic>
        <p:nvPicPr>
          <p:cNvPr id="5" name="Content Placeholder 4">
            <a:extLst>
              <a:ext uri="{FF2B5EF4-FFF2-40B4-BE49-F238E27FC236}">
                <a16:creationId xmlns:a16="http://schemas.microsoft.com/office/drawing/2014/main" id="{732A0687-B1D9-9117-DBF0-3AE1A9E1543D}"/>
              </a:ext>
            </a:extLst>
          </p:cNvPr>
          <p:cNvPicPr>
            <a:picLocks noGrp="1" noChangeAspect="1"/>
          </p:cNvPicPr>
          <p:nvPr>
            <p:ph idx="1"/>
          </p:nvPr>
        </p:nvPicPr>
        <p:blipFill>
          <a:blip r:embed="rId2"/>
          <a:stretch>
            <a:fillRect/>
          </a:stretch>
        </p:blipFill>
        <p:spPr>
          <a:xfrm>
            <a:off x="2882318" y="2094582"/>
            <a:ext cx="7311237" cy="3273831"/>
          </a:xfrm>
        </p:spPr>
      </p:pic>
      <p:sp>
        <p:nvSpPr>
          <p:cNvPr id="3" name="Date Placeholder 2">
            <a:extLst>
              <a:ext uri="{FF2B5EF4-FFF2-40B4-BE49-F238E27FC236}">
                <a16:creationId xmlns:a16="http://schemas.microsoft.com/office/drawing/2014/main" id="{F1557AED-A3BC-0CF8-3156-89FAB1DF0E95}"/>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EACB3F75-DFE9-8D6E-F178-DA32D3BC9B60}"/>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E41FE142-6DD0-E5B4-0315-0972177ECDFF}"/>
              </a:ext>
            </a:extLst>
          </p:cNvPr>
          <p:cNvSpPr>
            <a:spLocks noGrp="1"/>
          </p:cNvSpPr>
          <p:nvPr>
            <p:ph type="sldNum" sz="quarter" idx="12"/>
          </p:nvPr>
        </p:nvSpPr>
        <p:spPr/>
        <p:txBody>
          <a:bodyPr/>
          <a:lstStyle/>
          <a:p>
            <a:fld id="{8E65B91F-2838-4F0A-92F6-55B92061FE43}" type="slidenum">
              <a:rPr lang="en-IN" smtClean="0"/>
              <a:t>46</a:t>
            </a:fld>
            <a:endParaRPr lang="en-IN"/>
          </a:p>
        </p:txBody>
      </p:sp>
    </p:spTree>
    <p:extLst>
      <p:ext uri="{BB962C8B-B14F-4D97-AF65-F5344CB8AC3E}">
        <p14:creationId xmlns:p14="http://schemas.microsoft.com/office/powerpoint/2010/main" val="439724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F1A8-E85F-47BE-ABA9-7338E14015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C9C74E-CD85-44BC-9304-7E1A823F52C1}"/>
              </a:ext>
            </a:extLst>
          </p:cNvPr>
          <p:cNvSpPr>
            <a:spLocks noGrp="1"/>
          </p:cNvSpPr>
          <p:nvPr>
            <p:ph idx="1"/>
          </p:nvPr>
        </p:nvSpPr>
        <p:spPr/>
        <p:txBody>
          <a:bodyPr>
            <a:normAutofit lnSpcReduction="10000"/>
          </a:bodyPr>
          <a:lstStyle/>
          <a:p>
            <a:pPr algn="just"/>
            <a:r>
              <a:rPr lang="en-US" dirty="0"/>
              <a:t>This type of Machine Learning is comparatively different. Imagine that you were dropped off at an isolated island! What would you do?</a:t>
            </a:r>
          </a:p>
          <a:p>
            <a:pPr algn="just"/>
            <a:r>
              <a:rPr lang="en-US" dirty="0"/>
              <a:t>Panic? Yes, of course, initially we all would. But as time passes by, you will learn how to live on the island. You will explore the environment, understand the climate condition, the type of food that grows there, the dangers of the island, etc. This is exactly how Reinforcement Learning works, it involves an Agent (you, stuck on the island) that is put in an unknown environment (island), where he must learn by observing and performing actions that result in rewards.</a:t>
            </a:r>
          </a:p>
          <a:p>
            <a:pPr algn="just"/>
            <a:r>
              <a:rPr lang="en-US" dirty="0"/>
              <a:t>Reinforcement Learning is mainly used in advanced Machine Learning areas such as self-driving cars, </a:t>
            </a:r>
            <a:r>
              <a:rPr lang="en-US" dirty="0" err="1"/>
              <a:t>AplhaGo</a:t>
            </a:r>
            <a:r>
              <a:rPr lang="en-US" dirty="0"/>
              <a:t>, etc.</a:t>
            </a:r>
            <a:endParaRPr lang="en-IN" dirty="0"/>
          </a:p>
        </p:txBody>
      </p:sp>
      <p:sp>
        <p:nvSpPr>
          <p:cNvPr id="4" name="Date Placeholder 3">
            <a:extLst>
              <a:ext uri="{FF2B5EF4-FFF2-40B4-BE49-F238E27FC236}">
                <a16:creationId xmlns:a16="http://schemas.microsoft.com/office/drawing/2014/main" id="{5ADE8EE9-A8DB-74FD-6F70-5022AEE206F0}"/>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F13C5F68-5FC2-DFEC-BFCB-DB5CD5C6681F}"/>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035FC47A-DCA7-5BC8-E7AA-C1AA1F90FB6C}"/>
              </a:ext>
            </a:extLst>
          </p:cNvPr>
          <p:cNvSpPr>
            <a:spLocks noGrp="1"/>
          </p:cNvSpPr>
          <p:nvPr>
            <p:ph type="sldNum" sz="quarter" idx="12"/>
          </p:nvPr>
        </p:nvSpPr>
        <p:spPr/>
        <p:txBody>
          <a:bodyPr/>
          <a:lstStyle/>
          <a:p>
            <a:fld id="{8E65B91F-2838-4F0A-92F6-55B92061FE43}" type="slidenum">
              <a:rPr lang="en-IN" smtClean="0"/>
              <a:t>47</a:t>
            </a:fld>
            <a:endParaRPr lang="en-IN"/>
          </a:p>
        </p:txBody>
      </p:sp>
    </p:spTree>
    <p:extLst>
      <p:ext uri="{BB962C8B-B14F-4D97-AF65-F5344CB8AC3E}">
        <p14:creationId xmlns:p14="http://schemas.microsoft.com/office/powerpoint/2010/main" val="988209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AA39-72EC-490E-925C-612FBD8C3C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E06E06-6388-4BA6-955B-EEFB1F754DB1}"/>
              </a:ext>
            </a:extLst>
          </p:cNvPr>
          <p:cNvSpPr>
            <a:spLocks noGrp="1"/>
          </p:cNvSpPr>
          <p:nvPr>
            <p:ph idx="1"/>
          </p:nvPr>
        </p:nvSpPr>
        <p:spPr/>
        <p:txBody>
          <a:bodyPr/>
          <a:lstStyle/>
          <a:p>
            <a:pPr marL="0" indent="0" algn="just">
              <a:buNone/>
            </a:pPr>
            <a:r>
              <a:rPr lang="en-US" sz="2600" dirty="0"/>
              <a:t>Another example to understand Reinforcement Learning </a:t>
            </a:r>
          </a:p>
          <a:p>
            <a:pPr marL="0" indent="0" algn="just">
              <a:buNone/>
            </a:pPr>
            <a:r>
              <a:rPr lang="en-US" sz="2600" dirty="0"/>
              <a:t>Let's consider a teenage kid who is trying to learn how to drive for the first time. He pushes the accelerator pedal and realized that the car moves when you push that. The moving car makes him happy and that's a reward. The car is stationary and the kid pushes the brake pedal and the car does not move, he gets sad and that is not considered a reward. Now the kid accelerates and then pushes the brake pedal and realized what's actually happening and again that's a reward.  </a:t>
            </a:r>
            <a:endParaRPr lang="en-IN" sz="2600" dirty="0"/>
          </a:p>
        </p:txBody>
      </p:sp>
      <p:sp>
        <p:nvSpPr>
          <p:cNvPr id="4" name="Date Placeholder 3">
            <a:extLst>
              <a:ext uri="{FF2B5EF4-FFF2-40B4-BE49-F238E27FC236}">
                <a16:creationId xmlns:a16="http://schemas.microsoft.com/office/drawing/2014/main" id="{B5552C85-70D7-5424-16DC-5F55FEC6E4D8}"/>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731C7F67-B3C2-079C-FAFD-6B49BA0E1460}"/>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8E65BA7-B1F3-28B0-D89C-3AB2AB3A8AE5}"/>
              </a:ext>
            </a:extLst>
          </p:cNvPr>
          <p:cNvSpPr>
            <a:spLocks noGrp="1"/>
          </p:cNvSpPr>
          <p:nvPr>
            <p:ph type="sldNum" sz="quarter" idx="12"/>
          </p:nvPr>
        </p:nvSpPr>
        <p:spPr/>
        <p:txBody>
          <a:bodyPr/>
          <a:lstStyle/>
          <a:p>
            <a:fld id="{8E65B91F-2838-4F0A-92F6-55B92061FE43}" type="slidenum">
              <a:rPr lang="en-IN" smtClean="0"/>
              <a:t>48</a:t>
            </a:fld>
            <a:endParaRPr lang="en-IN"/>
          </a:p>
        </p:txBody>
      </p:sp>
    </p:spTree>
    <p:extLst>
      <p:ext uri="{BB962C8B-B14F-4D97-AF65-F5344CB8AC3E}">
        <p14:creationId xmlns:p14="http://schemas.microsoft.com/office/powerpoint/2010/main" val="2094227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11B7-9498-4BFB-BF72-68B896A78130}"/>
              </a:ext>
            </a:extLst>
          </p:cNvPr>
          <p:cNvSpPr>
            <a:spLocks noGrp="1"/>
          </p:cNvSpPr>
          <p:nvPr>
            <p:ph type="title"/>
          </p:nvPr>
        </p:nvSpPr>
        <p:spPr/>
        <p:txBody>
          <a:bodyPr/>
          <a:lstStyle/>
          <a:p>
            <a:pPr algn="ctr"/>
            <a:r>
              <a:rPr lang="en-US" sz="3200" b="1" spc="-5" dirty="0">
                <a:solidFill>
                  <a:srgbClr val="3333FF"/>
                </a:solidFill>
                <a:latin typeface="Carlito"/>
              </a:rPr>
              <a:t>Terminology used in Reinforcement Learning Process</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AC42678C-488A-4C3F-9835-9002AD79FF65}"/>
              </a:ext>
            </a:extLst>
          </p:cNvPr>
          <p:cNvSpPr>
            <a:spLocks noGrp="1"/>
          </p:cNvSpPr>
          <p:nvPr>
            <p:ph idx="1"/>
          </p:nvPr>
        </p:nvSpPr>
        <p:spPr>
          <a:xfrm>
            <a:off x="713913" y="1346229"/>
            <a:ext cx="10515600" cy="5400799"/>
          </a:xfrm>
        </p:spPr>
        <p:txBody>
          <a:bodyPr>
            <a:normAutofit fontScale="85000" lnSpcReduction="10000"/>
          </a:bodyPr>
          <a:lstStyle/>
          <a:p>
            <a:pPr marL="0" indent="0">
              <a:buNone/>
            </a:pPr>
            <a:endParaRPr lang="en-US" sz="2600" dirty="0"/>
          </a:p>
          <a:p>
            <a:pPr marL="514350" indent="-514350">
              <a:lnSpc>
                <a:spcPct val="150000"/>
              </a:lnSpc>
              <a:buFont typeface="+mj-lt"/>
              <a:buAutoNum type="arabicPeriod"/>
            </a:pPr>
            <a:r>
              <a:rPr lang="en-US" sz="2600" dirty="0">
                <a:highlight>
                  <a:srgbClr val="00FF00"/>
                </a:highlight>
              </a:rPr>
              <a:t>Agent-</a:t>
            </a:r>
            <a:r>
              <a:rPr lang="en-US" sz="2600" dirty="0"/>
              <a:t>The RL algorithm that learns from trial and error</a:t>
            </a:r>
          </a:p>
          <a:p>
            <a:pPr marL="514350" indent="-514350">
              <a:lnSpc>
                <a:spcPct val="150000"/>
              </a:lnSpc>
              <a:buFont typeface="+mj-lt"/>
              <a:buAutoNum type="arabicPeriod"/>
            </a:pPr>
            <a:r>
              <a:rPr lang="en-US" sz="2600" dirty="0">
                <a:highlight>
                  <a:srgbClr val="00FFFF"/>
                </a:highlight>
              </a:rPr>
              <a:t>Environment</a:t>
            </a:r>
            <a:r>
              <a:rPr lang="en-US" sz="2600" dirty="0"/>
              <a:t>- The world through which the agent interacts</a:t>
            </a:r>
          </a:p>
          <a:p>
            <a:pPr marL="514350" indent="-514350">
              <a:lnSpc>
                <a:spcPct val="150000"/>
              </a:lnSpc>
              <a:buFont typeface="+mj-lt"/>
              <a:buAutoNum type="arabicPeriod"/>
            </a:pPr>
            <a:r>
              <a:rPr lang="en-US" sz="2600" dirty="0">
                <a:highlight>
                  <a:srgbClr val="FFFF00"/>
                </a:highlight>
              </a:rPr>
              <a:t>Action-</a:t>
            </a:r>
            <a:r>
              <a:rPr lang="en-US" sz="2600" dirty="0"/>
              <a:t> All possible steps that the agent can take</a:t>
            </a:r>
          </a:p>
          <a:p>
            <a:pPr marL="514350" indent="-514350">
              <a:lnSpc>
                <a:spcPct val="150000"/>
              </a:lnSpc>
              <a:buFont typeface="+mj-lt"/>
              <a:buAutoNum type="arabicPeriod"/>
            </a:pPr>
            <a:r>
              <a:rPr lang="en-US" sz="2600" dirty="0">
                <a:highlight>
                  <a:srgbClr val="808000"/>
                </a:highlight>
              </a:rPr>
              <a:t>State- </a:t>
            </a:r>
            <a:r>
              <a:rPr lang="en-US" sz="2600" dirty="0"/>
              <a:t>Current condition returned by the environment</a:t>
            </a:r>
          </a:p>
          <a:p>
            <a:pPr marL="514350" indent="-514350">
              <a:lnSpc>
                <a:spcPct val="150000"/>
              </a:lnSpc>
              <a:buFont typeface="+mj-lt"/>
              <a:buAutoNum type="arabicPeriod"/>
            </a:pPr>
            <a:r>
              <a:rPr lang="en-US" sz="2600" dirty="0">
                <a:highlight>
                  <a:srgbClr val="FF00FF"/>
                </a:highlight>
              </a:rPr>
              <a:t>Reward-</a:t>
            </a:r>
            <a:r>
              <a:rPr lang="en-US" sz="2600" dirty="0"/>
              <a:t> An instant return from the environment to appraise the last action.</a:t>
            </a:r>
          </a:p>
          <a:p>
            <a:pPr marL="514350" indent="-514350">
              <a:lnSpc>
                <a:spcPct val="150000"/>
              </a:lnSpc>
              <a:buFont typeface="+mj-lt"/>
              <a:buAutoNum type="arabicPeriod"/>
            </a:pPr>
            <a:r>
              <a:rPr lang="en-US" sz="2600" dirty="0">
                <a:highlight>
                  <a:srgbClr val="C0C0C0"/>
                </a:highlight>
              </a:rPr>
              <a:t>Policy-</a:t>
            </a:r>
            <a:r>
              <a:rPr lang="en-US" sz="2600" dirty="0"/>
              <a:t> The approach the agent uses to determine the next action on the current state</a:t>
            </a:r>
          </a:p>
          <a:p>
            <a:pPr marL="514350" indent="-514350">
              <a:lnSpc>
                <a:spcPct val="150000"/>
              </a:lnSpc>
              <a:buFont typeface="+mj-lt"/>
              <a:buAutoNum type="arabicPeriod"/>
            </a:pPr>
            <a:r>
              <a:rPr lang="en-US" sz="2600" dirty="0">
                <a:highlight>
                  <a:srgbClr val="008080"/>
                </a:highlight>
              </a:rPr>
              <a:t>Reward Maximization</a:t>
            </a:r>
            <a:r>
              <a:rPr lang="en-US" sz="2600" dirty="0"/>
              <a:t>-The RL agent should be trained in such a way that he takes the best action towards its goal</a:t>
            </a:r>
          </a:p>
          <a:p>
            <a:pPr marL="514350" indent="-514350">
              <a:buFont typeface="+mj-lt"/>
              <a:buAutoNum type="arabicPeriod"/>
            </a:pPr>
            <a:endParaRPr lang="en-US" sz="2600" dirty="0"/>
          </a:p>
          <a:p>
            <a:endParaRPr lang="en-US" dirty="0"/>
          </a:p>
          <a:p>
            <a:endParaRPr lang="en-US" dirty="0"/>
          </a:p>
          <a:p>
            <a:endParaRPr lang="en-IN" dirty="0"/>
          </a:p>
        </p:txBody>
      </p:sp>
      <p:sp>
        <p:nvSpPr>
          <p:cNvPr id="4" name="Date Placeholder 3">
            <a:extLst>
              <a:ext uri="{FF2B5EF4-FFF2-40B4-BE49-F238E27FC236}">
                <a16:creationId xmlns:a16="http://schemas.microsoft.com/office/drawing/2014/main" id="{C1891145-3763-6DFF-0C51-541F8628E7DB}"/>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C3C364BF-68DF-808C-DD4F-CEDA68034DAF}"/>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7CF4630-A5DC-0A04-5ECB-E230BDE41C3A}"/>
              </a:ext>
            </a:extLst>
          </p:cNvPr>
          <p:cNvSpPr>
            <a:spLocks noGrp="1"/>
          </p:cNvSpPr>
          <p:nvPr>
            <p:ph type="sldNum" sz="quarter" idx="12"/>
          </p:nvPr>
        </p:nvSpPr>
        <p:spPr/>
        <p:txBody>
          <a:bodyPr/>
          <a:lstStyle/>
          <a:p>
            <a:fld id="{8E65B91F-2838-4F0A-92F6-55B92061FE43}" type="slidenum">
              <a:rPr lang="en-IN" smtClean="0"/>
              <a:t>49</a:t>
            </a:fld>
            <a:endParaRPr lang="en-IN"/>
          </a:p>
        </p:txBody>
      </p:sp>
    </p:spTree>
    <p:extLst>
      <p:ext uri="{BB962C8B-B14F-4D97-AF65-F5344CB8AC3E}">
        <p14:creationId xmlns:p14="http://schemas.microsoft.com/office/powerpoint/2010/main" val="288446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90A1-6B53-4540-816B-02112C921337}"/>
              </a:ext>
            </a:extLst>
          </p:cNvPr>
          <p:cNvSpPr>
            <a:spLocks noGrp="1"/>
          </p:cNvSpPr>
          <p:nvPr>
            <p:ph type="title"/>
          </p:nvPr>
        </p:nvSpPr>
        <p:spPr/>
        <p:txBody>
          <a:bodyPr>
            <a:normAutofit fontScale="90000"/>
          </a:bodyPr>
          <a:lstStyle/>
          <a:p>
            <a:r>
              <a:rPr lang="en-US" sz="3600" b="1" spc="-5" dirty="0">
                <a:solidFill>
                  <a:srgbClr val="3333FF"/>
                </a:solidFill>
                <a:latin typeface="Carlito"/>
              </a:rPr>
              <a:t>Machine Learning Algorithms: What are the types of Machine Learning Algorithms?</a:t>
            </a:r>
            <a:br>
              <a:rPr lang="en-US" sz="3600" b="1" spc="-5" dirty="0">
                <a:solidFill>
                  <a:srgbClr val="3333FF"/>
                </a:solidFill>
                <a:latin typeface="Carlito"/>
              </a:rPr>
            </a:br>
            <a:endParaRPr lang="en-IN" sz="3600" b="1" spc="-5" dirty="0">
              <a:solidFill>
                <a:srgbClr val="3333FF"/>
              </a:solidFill>
              <a:latin typeface="Carlito"/>
            </a:endParaRPr>
          </a:p>
        </p:txBody>
      </p:sp>
      <p:pic>
        <p:nvPicPr>
          <p:cNvPr id="1026" name="Picture 2" descr="Classification of Machine Learning - Machine Learning Algorithms - Edureka">
            <a:extLst>
              <a:ext uri="{FF2B5EF4-FFF2-40B4-BE49-F238E27FC236}">
                <a16:creationId xmlns:a16="http://schemas.microsoft.com/office/drawing/2014/main" id="{2F0B9EDD-D132-495D-BE6E-BFB6587B658F}"/>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21000"/>
                    </a14:imgEffect>
                  </a14:imgLayer>
                </a14:imgProps>
              </a:ext>
              <a:ext uri="{28A0092B-C50C-407E-A947-70E740481C1C}">
                <a14:useLocalDpi xmlns:a14="http://schemas.microsoft.com/office/drawing/2010/main" val="0"/>
              </a:ext>
            </a:extLst>
          </a:blip>
          <a:srcRect/>
          <a:stretch>
            <a:fillRect/>
          </a:stretch>
        </p:blipFill>
        <p:spPr bwMode="auto">
          <a:xfrm>
            <a:off x="2402975" y="1433995"/>
            <a:ext cx="7386050" cy="475997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D730369-B47C-274A-FAC7-25938523B02C}"/>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4D8139CF-11D9-DF57-65F3-29054153C74E}"/>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6A8D8433-99C3-B05C-D112-288E566C918F}"/>
              </a:ext>
            </a:extLst>
          </p:cNvPr>
          <p:cNvSpPr>
            <a:spLocks noGrp="1"/>
          </p:cNvSpPr>
          <p:nvPr>
            <p:ph type="sldNum" sz="quarter" idx="12"/>
          </p:nvPr>
        </p:nvSpPr>
        <p:spPr/>
        <p:txBody>
          <a:bodyPr/>
          <a:lstStyle/>
          <a:p>
            <a:fld id="{8E65B91F-2838-4F0A-92F6-55B92061FE43}" type="slidenum">
              <a:rPr lang="en-IN" smtClean="0"/>
              <a:t>5</a:t>
            </a:fld>
            <a:endParaRPr lang="en-IN"/>
          </a:p>
        </p:txBody>
      </p:sp>
    </p:spTree>
    <p:extLst>
      <p:ext uri="{BB962C8B-B14F-4D97-AF65-F5344CB8AC3E}">
        <p14:creationId xmlns:p14="http://schemas.microsoft.com/office/powerpoint/2010/main" val="3666936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10CD-7F3E-47FE-843A-6361FF023209}"/>
              </a:ext>
            </a:extLst>
          </p:cNvPr>
          <p:cNvSpPr>
            <a:spLocks noGrp="1"/>
          </p:cNvSpPr>
          <p:nvPr>
            <p:ph type="title"/>
          </p:nvPr>
        </p:nvSpPr>
        <p:spPr/>
        <p:txBody>
          <a:bodyPr/>
          <a:lstStyle/>
          <a:p>
            <a:pPr algn="ctr"/>
            <a:r>
              <a:rPr lang="en-US" sz="3200" b="1" spc="-5" dirty="0">
                <a:solidFill>
                  <a:srgbClr val="3333FF"/>
                </a:solidFill>
                <a:latin typeface="Carlito"/>
              </a:rPr>
              <a:t>Terminology used in Reinforcement Learning Process</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473677E1-4FD3-4AC8-9707-947E74627F0E}"/>
              </a:ext>
            </a:extLst>
          </p:cNvPr>
          <p:cNvSpPr>
            <a:spLocks noGrp="1"/>
          </p:cNvSpPr>
          <p:nvPr>
            <p:ph idx="1"/>
          </p:nvPr>
        </p:nvSpPr>
        <p:spPr/>
        <p:txBody>
          <a:bodyPr/>
          <a:lstStyle/>
          <a:p>
            <a:pPr marL="514350" indent="-514350">
              <a:lnSpc>
                <a:spcPct val="140000"/>
              </a:lnSpc>
              <a:buFont typeface="+mj-lt"/>
              <a:buAutoNum type="arabicPeriod"/>
            </a:pPr>
            <a:r>
              <a:rPr lang="en-US" sz="2200" dirty="0">
                <a:highlight>
                  <a:srgbClr val="FF00FF"/>
                </a:highlight>
              </a:rPr>
              <a:t>Exploitation-</a:t>
            </a:r>
            <a:r>
              <a:rPr lang="en-US" sz="2200" dirty="0"/>
              <a:t> It is about using the already known exploited information to increase the rewards.</a:t>
            </a:r>
          </a:p>
          <a:p>
            <a:pPr marL="514350" indent="-514350">
              <a:lnSpc>
                <a:spcPct val="140000"/>
              </a:lnSpc>
              <a:buFont typeface="+mj-lt"/>
              <a:buAutoNum type="arabicPeriod"/>
            </a:pPr>
            <a:r>
              <a:rPr lang="en-US" sz="2200" dirty="0">
                <a:highlight>
                  <a:srgbClr val="FF00FF"/>
                </a:highlight>
              </a:rPr>
              <a:t>Exploration-</a:t>
            </a:r>
            <a:r>
              <a:rPr lang="en-US" sz="2200" dirty="0"/>
              <a:t>It is about exploring and capturing more information about an environment</a:t>
            </a:r>
          </a:p>
          <a:p>
            <a:pPr marL="0" indent="0">
              <a:buNone/>
            </a:pPr>
            <a:endParaRPr lang="en-IN" dirty="0"/>
          </a:p>
        </p:txBody>
      </p:sp>
      <p:sp>
        <p:nvSpPr>
          <p:cNvPr id="4" name="Date Placeholder 3">
            <a:extLst>
              <a:ext uri="{FF2B5EF4-FFF2-40B4-BE49-F238E27FC236}">
                <a16:creationId xmlns:a16="http://schemas.microsoft.com/office/drawing/2014/main" id="{A91BF67B-92DF-ADEC-1CC9-E974D8B4479B}"/>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8992C4E0-6E92-43D8-6C35-F6931484A3C9}"/>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3AC32D82-4DC0-D7FF-244E-33DD8951A749}"/>
              </a:ext>
            </a:extLst>
          </p:cNvPr>
          <p:cNvSpPr>
            <a:spLocks noGrp="1"/>
          </p:cNvSpPr>
          <p:nvPr>
            <p:ph type="sldNum" sz="quarter" idx="12"/>
          </p:nvPr>
        </p:nvSpPr>
        <p:spPr/>
        <p:txBody>
          <a:bodyPr/>
          <a:lstStyle/>
          <a:p>
            <a:fld id="{8E65B91F-2838-4F0A-92F6-55B92061FE43}" type="slidenum">
              <a:rPr lang="en-IN" smtClean="0"/>
              <a:t>50</a:t>
            </a:fld>
            <a:endParaRPr lang="en-IN"/>
          </a:p>
        </p:txBody>
      </p:sp>
    </p:spTree>
    <p:extLst>
      <p:ext uri="{BB962C8B-B14F-4D97-AF65-F5344CB8AC3E}">
        <p14:creationId xmlns:p14="http://schemas.microsoft.com/office/powerpoint/2010/main" val="2800578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2DF4-AA8F-4DC1-8A12-B98E76574C25}"/>
              </a:ext>
            </a:extLst>
          </p:cNvPr>
          <p:cNvSpPr>
            <a:spLocks noGrp="1"/>
          </p:cNvSpPr>
          <p:nvPr>
            <p:ph type="title"/>
          </p:nvPr>
        </p:nvSpPr>
        <p:spPr/>
        <p:txBody>
          <a:bodyPr/>
          <a:lstStyle/>
          <a:p>
            <a:pPr algn="ctr"/>
            <a:r>
              <a:rPr lang="en-US" sz="3200" b="1" spc="-5" dirty="0">
                <a:solidFill>
                  <a:srgbClr val="3333FF"/>
                </a:solidFill>
                <a:latin typeface="Carlito"/>
              </a:rPr>
              <a:t>Applications of Reinforcement learning</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5FC8571F-C190-4E69-BE40-3E96C423C2A2}"/>
              </a:ext>
            </a:extLst>
          </p:cNvPr>
          <p:cNvSpPr>
            <a:spLocks noGrp="1"/>
          </p:cNvSpPr>
          <p:nvPr>
            <p:ph idx="1"/>
          </p:nvPr>
        </p:nvSpPr>
        <p:spPr/>
        <p:txBody>
          <a:bodyPr>
            <a:normAutofit/>
          </a:bodyPr>
          <a:lstStyle/>
          <a:p>
            <a:pPr marL="0" indent="0" algn="just">
              <a:buNone/>
            </a:pPr>
            <a:r>
              <a:rPr lang="en-IN" sz="3200" b="1" u="sng" spc="-5" dirty="0">
                <a:solidFill>
                  <a:srgbClr val="3333FF"/>
                </a:solidFill>
                <a:latin typeface="Carlito"/>
                <a:ea typeface="+mj-ea"/>
                <a:cs typeface="+mj-cs"/>
              </a:rPr>
              <a:t>Reinforcement Learning </a:t>
            </a:r>
            <a:r>
              <a:rPr lang="en-IN" sz="3200" b="1" u="sng" spc="-5" dirty="0">
                <a:solidFill>
                  <a:srgbClr val="3333FF"/>
                </a:solidFill>
                <a:latin typeface="Carlito"/>
                <a:ea typeface="+mj-ea"/>
                <a:cs typeface="+mj-cs"/>
                <a:hlinkClick r:id="rId2">
                  <a:extLst>
                    <a:ext uri="{A12FA001-AC4F-418D-AE19-62706E023703}">
                      <ahyp:hlinkClr xmlns:ahyp="http://schemas.microsoft.com/office/drawing/2018/hyperlinkcolor" val="tx"/>
                    </a:ext>
                  </a:extLst>
                </a:hlinkClick>
              </a:rPr>
              <a:t>in self-driving cars:</a:t>
            </a:r>
            <a:r>
              <a:rPr lang="en-US" sz="3000" dirty="0"/>
              <a:t>Various papers have proposed Deep Reinforcement Learning for autonomous driving. In self-driving cars, there are various aspects to consider, such as speed limits at various places, drivable zones, avoiding collisions — just to mention a few.  Some of the autonomous driving tasks where reinforcement learning could be applied include trajectory optimization, motion planning, dynamic pathing, controller optimization, and scenario-based learning policies for highways. </a:t>
            </a:r>
            <a:endParaRPr lang="en-IN" sz="3000" dirty="0"/>
          </a:p>
          <a:p>
            <a:pPr marL="0" indent="0">
              <a:buNone/>
            </a:pPr>
            <a:endParaRPr lang="en-IN" dirty="0"/>
          </a:p>
        </p:txBody>
      </p:sp>
      <p:sp>
        <p:nvSpPr>
          <p:cNvPr id="4" name="Date Placeholder 3">
            <a:extLst>
              <a:ext uri="{FF2B5EF4-FFF2-40B4-BE49-F238E27FC236}">
                <a16:creationId xmlns:a16="http://schemas.microsoft.com/office/drawing/2014/main" id="{B30D7FC9-2E0D-3B3F-7669-A7BCBC6C7F7D}"/>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07407EC8-004A-B124-058D-98C9424D06D4}"/>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88652BF5-5FA1-DAEE-3099-2DCA8105C4AE}"/>
              </a:ext>
            </a:extLst>
          </p:cNvPr>
          <p:cNvSpPr>
            <a:spLocks noGrp="1"/>
          </p:cNvSpPr>
          <p:nvPr>
            <p:ph type="sldNum" sz="quarter" idx="12"/>
          </p:nvPr>
        </p:nvSpPr>
        <p:spPr/>
        <p:txBody>
          <a:bodyPr/>
          <a:lstStyle/>
          <a:p>
            <a:fld id="{8E65B91F-2838-4F0A-92F6-55B92061FE43}" type="slidenum">
              <a:rPr lang="en-IN" smtClean="0"/>
              <a:t>51</a:t>
            </a:fld>
            <a:endParaRPr lang="en-IN"/>
          </a:p>
        </p:txBody>
      </p:sp>
    </p:spTree>
    <p:extLst>
      <p:ext uri="{BB962C8B-B14F-4D97-AF65-F5344CB8AC3E}">
        <p14:creationId xmlns:p14="http://schemas.microsoft.com/office/powerpoint/2010/main" val="2941482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8D46-A1F0-4CA2-A2B2-D7727A1565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40CDC7-43EF-4FC1-A5DB-E989094A1130}"/>
              </a:ext>
            </a:extLst>
          </p:cNvPr>
          <p:cNvSpPr>
            <a:spLocks noGrp="1"/>
          </p:cNvSpPr>
          <p:nvPr>
            <p:ph idx="1"/>
          </p:nvPr>
        </p:nvSpPr>
        <p:spPr/>
        <p:txBody>
          <a:bodyPr>
            <a:normAutofit/>
          </a:bodyPr>
          <a:lstStyle/>
          <a:p>
            <a:pPr marL="0" indent="0" algn="just">
              <a:buNone/>
            </a:pPr>
            <a:r>
              <a:rPr lang="en-US" sz="3200" b="1" u="sng" spc="-5" dirty="0">
                <a:solidFill>
                  <a:srgbClr val="3333FF"/>
                </a:solidFill>
                <a:latin typeface="Carlito"/>
                <a:ea typeface="+mj-ea"/>
                <a:cs typeface="+mj-cs"/>
              </a:rPr>
              <a:t>Reinforcement Learning in robotics manipulation: </a:t>
            </a:r>
            <a:r>
              <a:rPr lang="en-US" dirty="0"/>
              <a:t>The use of deep learning and reinforcement learning can train robots that have the ability to grasp various objects — even those unseen during training. This can, for example, be used in building products in an assembly line. </a:t>
            </a:r>
          </a:p>
          <a:p>
            <a:pPr marL="0" indent="0">
              <a:buNone/>
            </a:pPr>
            <a:endParaRPr lang="en-US" dirty="0"/>
          </a:p>
        </p:txBody>
      </p:sp>
      <p:sp>
        <p:nvSpPr>
          <p:cNvPr id="4" name="Date Placeholder 3">
            <a:extLst>
              <a:ext uri="{FF2B5EF4-FFF2-40B4-BE49-F238E27FC236}">
                <a16:creationId xmlns:a16="http://schemas.microsoft.com/office/drawing/2014/main" id="{D4435ED2-2CF7-AD29-A212-05859F2B00F7}"/>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8570ACF1-8CA4-8D4C-FC46-A26C9B727268}"/>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E7AED4CA-236F-8A41-700F-0B3E08EB6338}"/>
              </a:ext>
            </a:extLst>
          </p:cNvPr>
          <p:cNvSpPr>
            <a:spLocks noGrp="1"/>
          </p:cNvSpPr>
          <p:nvPr>
            <p:ph type="sldNum" sz="quarter" idx="12"/>
          </p:nvPr>
        </p:nvSpPr>
        <p:spPr/>
        <p:txBody>
          <a:bodyPr/>
          <a:lstStyle/>
          <a:p>
            <a:fld id="{8E65B91F-2838-4F0A-92F6-55B92061FE43}" type="slidenum">
              <a:rPr lang="en-IN" smtClean="0"/>
              <a:t>52</a:t>
            </a:fld>
            <a:endParaRPr lang="en-IN"/>
          </a:p>
        </p:txBody>
      </p:sp>
    </p:spTree>
    <p:extLst>
      <p:ext uri="{BB962C8B-B14F-4D97-AF65-F5344CB8AC3E}">
        <p14:creationId xmlns:p14="http://schemas.microsoft.com/office/powerpoint/2010/main" val="3998379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E532-E40C-407B-9413-5DE05A026F1E}"/>
              </a:ext>
            </a:extLst>
          </p:cNvPr>
          <p:cNvSpPr>
            <a:spLocks noGrp="1"/>
          </p:cNvSpPr>
          <p:nvPr>
            <p:ph type="title"/>
          </p:nvPr>
        </p:nvSpPr>
        <p:spPr/>
        <p:txBody>
          <a:bodyPr/>
          <a:lstStyle/>
          <a:p>
            <a:pPr algn="ctr"/>
            <a:r>
              <a:rPr lang="en-US" sz="3200" b="1" spc="-5" dirty="0">
                <a:solidFill>
                  <a:srgbClr val="3333FF"/>
                </a:solidFill>
                <a:latin typeface="Carlito"/>
              </a:rPr>
              <a:t>Applications of Reinforcement learning</a:t>
            </a:r>
            <a:endParaRPr lang="en-IN" sz="3200" b="1" spc="-5" dirty="0">
              <a:solidFill>
                <a:srgbClr val="3333FF"/>
              </a:solidFill>
              <a:latin typeface="Carlito"/>
            </a:endParaRPr>
          </a:p>
        </p:txBody>
      </p:sp>
      <p:pic>
        <p:nvPicPr>
          <p:cNvPr id="5" name="Content Placeholder 4">
            <a:extLst>
              <a:ext uri="{FF2B5EF4-FFF2-40B4-BE49-F238E27FC236}">
                <a16:creationId xmlns:a16="http://schemas.microsoft.com/office/drawing/2014/main" id="{F7DC8256-BB89-4102-8DCE-0C46923B00D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4000"/>
                    </a14:imgEffect>
                  </a14:imgLayer>
                </a14:imgProps>
              </a:ext>
            </a:extLst>
          </a:blip>
          <a:stretch>
            <a:fillRect/>
          </a:stretch>
        </p:blipFill>
        <p:spPr>
          <a:xfrm>
            <a:off x="772358" y="1690688"/>
            <a:ext cx="9539241" cy="4407529"/>
          </a:xfrm>
        </p:spPr>
      </p:pic>
      <p:sp>
        <p:nvSpPr>
          <p:cNvPr id="3" name="Date Placeholder 2">
            <a:extLst>
              <a:ext uri="{FF2B5EF4-FFF2-40B4-BE49-F238E27FC236}">
                <a16:creationId xmlns:a16="http://schemas.microsoft.com/office/drawing/2014/main" id="{9B6680E1-4C0A-7764-FB53-02A0DCF8E275}"/>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20D81B79-F5DC-4B63-CC2E-F113BD5B9D54}"/>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0614D00-21D9-A772-F354-56D510E19EB7}"/>
              </a:ext>
            </a:extLst>
          </p:cNvPr>
          <p:cNvSpPr>
            <a:spLocks noGrp="1"/>
          </p:cNvSpPr>
          <p:nvPr>
            <p:ph type="sldNum" sz="quarter" idx="12"/>
          </p:nvPr>
        </p:nvSpPr>
        <p:spPr/>
        <p:txBody>
          <a:bodyPr/>
          <a:lstStyle/>
          <a:p>
            <a:fld id="{8E65B91F-2838-4F0A-92F6-55B92061FE43}" type="slidenum">
              <a:rPr lang="en-IN" smtClean="0"/>
              <a:t>53</a:t>
            </a:fld>
            <a:endParaRPr lang="en-IN"/>
          </a:p>
        </p:txBody>
      </p:sp>
    </p:spTree>
    <p:extLst>
      <p:ext uri="{BB962C8B-B14F-4D97-AF65-F5344CB8AC3E}">
        <p14:creationId xmlns:p14="http://schemas.microsoft.com/office/powerpoint/2010/main" val="3658967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D406-93F2-6AAF-76D5-6893D0EBF969}"/>
              </a:ext>
            </a:extLst>
          </p:cNvPr>
          <p:cNvSpPr>
            <a:spLocks noGrp="1"/>
          </p:cNvSpPr>
          <p:nvPr>
            <p:ph type="title"/>
          </p:nvPr>
        </p:nvSpPr>
        <p:spPr/>
        <p:txBody>
          <a:bodyPr/>
          <a:lstStyle/>
          <a:p>
            <a:pPr algn="ctr"/>
            <a:r>
              <a:rPr lang="en-IN" sz="3200" b="1" spc="-5" dirty="0">
                <a:solidFill>
                  <a:srgbClr val="3333FF"/>
                </a:solidFill>
                <a:latin typeface="Carlito"/>
              </a:rPr>
              <a:t>Additional learning technique</a:t>
            </a:r>
          </a:p>
        </p:txBody>
      </p:sp>
      <p:sp>
        <p:nvSpPr>
          <p:cNvPr id="3" name="Content Placeholder 2">
            <a:extLst>
              <a:ext uri="{FF2B5EF4-FFF2-40B4-BE49-F238E27FC236}">
                <a16:creationId xmlns:a16="http://schemas.microsoft.com/office/drawing/2014/main" id="{61970178-C3E7-DDB5-5197-9E90653264D7}"/>
              </a:ext>
            </a:extLst>
          </p:cNvPr>
          <p:cNvSpPr>
            <a:spLocks noGrp="1"/>
          </p:cNvSpPr>
          <p:nvPr>
            <p:ph idx="1"/>
          </p:nvPr>
        </p:nvSpPr>
        <p:spPr/>
        <p:txBody>
          <a:bodyPr/>
          <a:lstStyle/>
          <a:p>
            <a:pPr marL="0" indent="0">
              <a:lnSpc>
                <a:spcPct val="100000"/>
              </a:lnSpc>
              <a:buNone/>
              <a:tabLst>
                <a:tab pos="456565" algn="l"/>
              </a:tabLst>
            </a:pPr>
            <a:r>
              <a:rPr lang="en-US" sz="2800" b="1" spc="85" dirty="0">
                <a:latin typeface="Calibri"/>
                <a:cs typeface="Calibri"/>
              </a:rPr>
              <a:t>Semi-</a:t>
            </a:r>
            <a:r>
              <a:rPr lang="en-US" sz="2800" b="1" spc="80" dirty="0">
                <a:latin typeface="Calibri"/>
                <a:cs typeface="Calibri"/>
              </a:rPr>
              <a:t>supervised</a:t>
            </a:r>
            <a:r>
              <a:rPr lang="en-US" sz="2800" b="1" spc="195" dirty="0">
                <a:latin typeface="Calibri"/>
                <a:cs typeface="Calibri"/>
              </a:rPr>
              <a:t> </a:t>
            </a:r>
            <a:r>
              <a:rPr lang="en-US" sz="2800" b="1" spc="65" dirty="0">
                <a:latin typeface="Calibri"/>
                <a:cs typeface="Calibri"/>
              </a:rPr>
              <a:t>learning</a:t>
            </a:r>
            <a:endParaRPr lang="en-US" sz="2800" dirty="0">
              <a:latin typeface="Calibri"/>
              <a:cs typeface="Calibri"/>
            </a:endParaRPr>
          </a:p>
          <a:p>
            <a:pPr>
              <a:lnSpc>
                <a:spcPct val="100000"/>
              </a:lnSpc>
              <a:spcBef>
                <a:spcPts val="60"/>
              </a:spcBef>
            </a:pPr>
            <a:endParaRPr lang="en-US" sz="2800" dirty="0">
              <a:latin typeface="Calibri"/>
              <a:cs typeface="Calibri"/>
            </a:endParaRPr>
          </a:p>
          <a:p>
            <a:pPr marL="0" marR="5715" indent="0" algn="just">
              <a:lnSpc>
                <a:spcPct val="100000"/>
              </a:lnSpc>
              <a:spcBef>
                <a:spcPts val="5"/>
              </a:spcBef>
              <a:buNone/>
            </a:pPr>
            <a:r>
              <a:rPr lang="en-US" sz="2800" dirty="0">
                <a:latin typeface="Calibri"/>
                <a:cs typeface="Calibri"/>
              </a:rPr>
              <a:t>Loosely</a:t>
            </a:r>
            <a:r>
              <a:rPr lang="en-US" sz="2800" spc="90" dirty="0">
                <a:latin typeface="Calibri"/>
                <a:cs typeface="Calibri"/>
              </a:rPr>
              <a:t> </a:t>
            </a:r>
            <a:r>
              <a:rPr lang="en-US" sz="2800" dirty="0">
                <a:latin typeface="Calibri"/>
                <a:cs typeface="Calibri"/>
              </a:rPr>
              <a:t>speaking,</a:t>
            </a:r>
            <a:r>
              <a:rPr lang="en-US" sz="2800" spc="125" dirty="0">
                <a:latin typeface="Calibri"/>
                <a:cs typeface="Calibri"/>
              </a:rPr>
              <a:t> </a:t>
            </a:r>
            <a:r>
              <a:rPr lang="en-US" sz="2800" dirty="0">
                <a:latin typeface="Calibri"/>
                <a:cs typeface="Calibri"/>
              </a:rPr>
              <a:t>semi-supervised</a:t>
            </a:r>
            <a:r>
              <a:rPr lang="en-US" sz="2800" spc="90" dirty="0">
                <a:latin typeface="Calibri"/>
                <a:cs typeface="Calibri"/>
              </a:rPr>
              <a:t> </a:t>
            </a:r>
            <a:r>
              <a:rPr lang="en-US" sz="2800" dirty="0">
                <a:latin typeface="Calibri"/>
                <a:cs typeface="Calibri"/>
              </a:rPr>
              <a:t>learning</a:t>
            </a:r>
            <a:r>
              <a:rPr lang="en-US" sz="2800" spc="95" dirty="0">
                <a:latin typeface="Calibri"/>
                <a:cs typeface="Calibri"/>
              </a:rPr>
              <a:t> </a:t>
            </a:r>
            <a:r>
              <a:rPr lang="en-US" sz="2800" dirty="0">
                <a:latin typeface="Calibri"/>
                <a:cs typeface="Calibri"/>
              </a:rPr>
              <a:t>can</a:t>
            </a:r>
            <a:r>
              <a:rPr lang="en-US" sz="2800" spc="95" dirty="0">
                <a:latin typeface="Calibri"/>
                <a:cs typeface="Calibri"/>
              </a:rPr>
              <a:t> </a:t>
            </a:r>
            <a:r>
              <a:rPr lang="en-US" sz="2800" dirty="0">
                <a:latin typeface="Calibri"/>
                <a:cs typeface="Calibri"/>
              </a:rPr>
              <a:t>be</a:t>
            </a:r>
            <a:r>
              <a:rPr lang="en-US" sz="2800" spc="95" dirty="0">
                <a:latin typeface="Calibri"/>
                <a:cs typeface="Calibri"/>
              </a:rPr>
              <a:t> </a:t>
            </a:r>
            <a:r>
              <a:rPr lang="en-US" sz="2800" dirty="0">
                <a:latin typeface="Calibri"/>
                <a:cs typeface="Calibri"/>
              </a:rPr>
              <a:t>described</a:t>
            </a:r>
            <a:r>
              <a:rPr lang="en-US" sz="2800" spc="95" dirty="0">
                <a:latin typeface="Calibri"/>
                <a:cs typeface="Calibri"/>
              </a:rPr>
              <a:t> </a:t>
            </a:r>
            <a:r>
              <a:rPr lang="en-US" sz="2800" dirty="0">
                <a:latin typeface="Calibri"/>
                <a:cs typeface="Calibri"/>
              </a:rPr>
              <a:t>as</a:t>
            </a:r>
            <a:r>
              <a:rPr lang="en-US" sz="2800" spc="90" dirty="0">
                <a:latin typeface="Calibri"/>
                <a:cs typeface="Calibri"/>
              </a:rPr>
              <a:t> </a:t>
            </a:r>
            <a:r>
              <a:rPr lang="en-US" sz="2800" dirty="0">
                <a:latin typeface="Calibri"/>
                <a:cs typeface="Calibri"/>
              </a:rPr>
              <a:t>a</a:t>
            </a:r>
            <a:r>
              <a:rPr lang="en-US" sz="2800" spc="95" dirty="0">
                <a:latin typeface="Calibri"/>
                <a:cs typeface="Calibri"/>
              </a:rPr>
              <a:t> </a:t>
            </a:r>
            <a:r>
              <a:rPr lang="en-US" sz="2800" spc="50" dirty="0">
                <a:latin typeface="Calibri"/>
                <a:cs typeface="Calibri"/>
              </a:rPr>
              <a:t>mix</a:t>
            </a:r>
            <a:r>
              <a:rPr lang="en-US" sz="2800" spc="95" dirty="0">
                <a:latin typeface="Calibri"/>
                <a:cs typeface="Calibri"/>
              </a:rPr>
              <a:t> </a:t>
            </a:r>
            <a:r>
              <a:rPr lang="en-US" sz="2800" spc="-20" dirty="0">
                <a:latin typeface="Calibri"/>
                <a:cs typeface="Calibri"/>
              </a:rPr>
              <a:t>between</a:t>
            </a:r>
            <a:r>
              <a:rPr lang="en-US" sz="2800" spc="95" dirty="0">
                <a:latin typeface="Calibri"/>
                <a:cs typeface="Calibri"/>
              </a:rPr>
              <a:t> </a:t>
            </a:r>
            <a:r>
              <a:rPr lang="en-US" sz="2800" dirty="0">
                <a:latin typeface="Calibri"/>
                <a:cs typeface="Calibri"/>
              </a:rPr>
              <a:t>supervised</a:t>
            </a:r>
            <a:r>
              <a:rPr lang="en-US" sz="2800" spc="90" dirty="0">
                <a:latin typeface="Calibri"/>
                <a:cs typeface="Calibri"/>
              </a:rPr>
              <a:t> </a:t>
            </a:r>
            <a:r>
              <a:rPr lang="en-US" sz="2800" spc="-25" dirty="0">
                <a:latin typeface="Calibri"/>
                <a:cs typeface="Calibri"/>
              </a:rPr>
              <a:t>and</a:t>
            </a:r>
            <a:r>
              <a:rPr lang="en-US" sz="2800" dirty="0">
                <a:latin typeface="Calibri"/>
                <a:cs typeface="Calibri"/>
              </a:rPr>
              <a:t> unsupervised</a:t>
            </a:r>
            <a:r>
              <a:rPr lang="en-US" sz="2800" spc="285" dirty="0">
                <a:latin typeface="Calibri"/>
                <a:cs typeface="Calibri"/>
              </a:rPr>
              <a:t> </a:t>
            </a:r>
            <a:r>
              <a:rPr lang="en-US" sz="2800" dirty="0">
                <a:latin typeface="Calibri"/>
                <a:cs typeface="Calibri"/>
              </a:rPr>
              <a:t>learning.</a:t>
            </a:r>
            <a:r>
              <a:rPr lang="en-US" sz="2800" spc="190" dirty="0">
                <a:latin typeface="Calibri"/>
                <a:cs typeface="Calibri"/>
              </a:rPr>
              <a:t>  </a:t>
            </a:r>
            <a:r>
              <a:rPr lang="en-US" sz="2800" spc="65" dirty="0">
                <a:latin typeface="Calibri"/>
                <a:cs typeface="Calibri"/>
              </a:rPr>
              <a:t>In</a:t>
            </a:r>
            <a:r>
              <a:rPr lang="en-US" sz="2800" spc="290" dirty="0">
                <a:latin typeface="Calibri"/>
                <a:cs typeface="Calibri"/>
              </a:rPr>
              <a:t> </a:t>
            </a:r>
            <a:r>
              <a:rPr lang="en-US" sz="2800" dirty="0">
                <a:latin typeface="Calibri"/>
                <a:cs typeface="Calibri"/>
              </a:rPr>
              <a:t>semi-supervised</a:t>
            </a:r>
            <a:r>
              <a:rPr lang="en-US" sz="2800" spc="290" dirty="0">
                <a:latin typeface="Calibri"/>
                <a:cs typeface="Calibri"/>
              </a:rPr>
              <a:t> </a:t>
            </a:r>
            <a:r>
              <a:rPr lang="en-US" sz="2800" dirty="0">
                <a:latin typeface="Calibri"/>
                <a:cs typeface="Calibri"/>
              </a:rPr>
              <a:t>learning</a:t>
            </a:r>
            <a:r>
              <a:rPr lang="en-US" sz="2800" spc="290" dirty="0">
                <a:latin typeface="Calibri"/>
                <a:cs typeface="Calibri"/>
              </a:rPr>
              <a:t> </a:t>
            </a:r>
            <a:r>
              <a:rPr lang="en-US" sz="2800" dirty="0">
                <a:latin typeface="Calibri"/>
                <a:cs typeface="Calibri"/>
              </a:rPr>
              <a:t>tasks,</a:t>
            </a:r>
            <a:r>
              <a:rPr lang="en-US" sz="2800" spc="310" dirty="0">
                <a:latin typeface="Calibri"/>
                <a:cs typeface="Calibri"/>
              </a:rPr>
              <a:t> </a:t>
            </a:r>
            <a:r>
              <a:rPr lang="en-US" sz="2800" dirty="0">
                <a:latin typeface="Calibri"/>
                <a:cs typeface="Calibri"/>
              </a:rPr>
              <a:t>some</a:t>
            </a:r>
            <a:r>
              <a:rPr lang="en-US" sz="2800" spc="285" dirty="0">
                <a:latin typeface="Calibri"/>
                <a:cs typeface="Calibri"/>
              </a:rPr>
              <a:t> </a:t>
            </a:r>
            <a:r>
              <a:rPr lang="en-US" sz="2800" dirty="0">
                <a:latin typeface="Calibri"/>
                <a:cs typeface="Calibri"/>
              </a:rPr>
              <a:t>training</a:t>
            </a:r>
            <a:r>
              <a:rPr lang="en-US" sz="2800" spc="290" dirty="0">
                <a:latin typeface="Calibri"/>
                <a:cs typeface="Calibri"/>
              </a:rPr>
              <a:t> </a:t>
            </a:r>
            <a:r>
              <a:rPr lang="en-US" sz="2800" dirty="0">
                <a:latin typeface="Calibri"/>
                <a:cs typeface="Calibri"/>
              </a:rPr>
              <a:t>examples</a:t>
            </a:r>
            <a:r>
              <a:rPr lang="en-US" sz="2800" spc="290" dirty="0">
                <a:latin typeface="Calibri"/>
                <a:cs typeface="Calibri"/>
              </a:rPr>
              <a:t> </a:t>
            </a:r>
            <a:r>
              <a:rPr lang="en-US" sz="2800" spc="-10" dirty="0">
                <a:latin typeface="Calibri"/>
                <a:cs typeface="Calibri"/>
              </a:rPr>
              <a:t>contain </a:t>
            </a:r>
            <a:r>
              <a:rPr lang="en-US" sz="2800" dirty="0">
                <a:latin typeface="Calibri"/>
                <a:cs typeface="Calibri"/>
              </a:rPr>
              <a:t>outputs,</a:t>
            </a:r>
            <a:r>
              <a:rPr lang="en-US" sz="2800" spc="204" dirty="0">
                <a:latin typeface="Calibri"/>
                <a:cs typeface="Calibri"/>
              </a:rPr>
              <a:t> </a:t>
            </a:r>
            <a:r>
              <a:rPr lang="en-US" sz="2800" dirty="0">
                <a:latin typeface="Calibri"/>
                <a:cs typeface="Calibri"/>
              </a:rPr>
              <a:t>but</a:t>
            </a:r>
            <a:r>
              <a:rPr lang="en-US" sz="2800" spc="200" dirty="0">
                <a:latin typeface="Calibri"/>
                <a:cs typeface="Calibri"/>
              </a:rPr>
              <a:t> </a:t>
            </a:r>
            <a:r>
              <a:rPr lang="en-US" sz="2800" dirty="0">
                <a:latin typeface="Calibri"/>
                <a:cs typeface="Calibri"/>
              </a:rPr>
              <a:t>some</a:t>
            </a:r>
            <a:r>
              <a:rPr lang="en-US" sz="2800" spc="200" dirty="0">
                <a:latin typeface="Calibri"/>
                <a:cs typeface="Calibri"/>
              </a:rPr>
              <a:t> </a:t>
            </a:r>
            <a:r>
              <a:rPr lang="en-US" sz="2800" dirty="0">
                <a:latin typeface="Calibri"/>
                <a:cs typeface="Calibri"/>
              </a:rPr>
              <a:t>do</a:t>
            </a:r>
            <a:r>
              <a:rPr lang="en-US" sz="2800" spc="200" dirty="0">
                <a:latin typeface="Calibri"/>
                <a:cs typeface="Calibri"/>
              </a:rPr>
              <a:t> </a:t>
            </a:r>
            <a:r>
              <a:rPr lang="en-US" sz="2800" dirty="0">
                <a:latin typeface="Calibri"/>
                <a:cs typeface="Calibri"/>
              </a:rPr>
              <a:t>not.</a:t>
            </a:r>
            <a:r>
              <a:rPr lang="en-US" sz="2800" spc="415" dirty="0">
                <a:latin typeface="Calibri"/>
                <a:cs typeface="Calibri"/>
              </a:rPr>
              <a:t> </a:t>
            </a:r>
            <a:r>
              <a:rPr lang="en-US" sz="2800" dirty="0">
                <a:latin typeface="Calibri"/>
                <a:cs typeface="Calibri"/>
              </a:rPr>
              <a:t>We</a:t>
            </a:r>
            <a:r>
              <a:rPr lang="en-US" sz="2800" spc="195" dirty="0">
                <a:latin typeface="Calibri"/>
                <a:cs typeface="Calibri"/>
              </a:rPr>
              <a:t> </a:t>
            </a:r>
            <a:r>
              <a:rPr lang="en-US" sz="2800" dirty="0">
                <a:latin typeface="Calibri"/>
                <a:cs typeface="Calibri"/>
              </a:rPr>
              <a:t>then</a:t>
            </a:r>
            <a:r>
              <a:rPr lang="en-US" sz="2800" spc="200" dirty="0">
                <a:latin typeface="Calibri"/>
                <a:cs typeface="Calibri"/>
              </a:rPr>
              <a:t> </a:t>
            </a:r>
            <a:r>
              <a:rPr lang="en-US" sz="2800" dirty="0">
                <a:latin typeface="Calibri"/>
                <a:cs typeface="Calibri"/>
              </a:rPr>
              <a:t>use</a:t>
            </a:r>
            <a:r>
              <a:rPr lang="en-US" sz="2800" spc="200" dirty="0">
                <a:latin typeface="Calibri"/>
                <a:cs typeface="Calibri"/>
              </a:rPr>
              <a:t> </a:t>
            </a:r>
            <a:r>
              <a:rPr lang="en-US" sz="2800" dirty="0">
                <a:latin typeface="Calibri"/>
                <a:cs typeface="Calibri"/>
              </a:rPr>
              <a:t>the</a:t>
            </a:r>
            <a:r>
              <a:rPr lang="en-US" sz="2800" spc="200" dirty="0">
                <a:latin typeface="Calibri"/>
                <a:cs typeface="Calibri"/>
              </a:rPr>
              <a:t> </a:t>
            </a:r>
            <a:r>
              <a:rPr lang="en-US" sz="2800" dirty="0">
                <a:latin typeface="Calibri"/>
                <a:cs typeface="Calibri"/>
              </a:rPr>
              <a:t>labeled</a:t>
            </a:r>
            <a:r>
              <a:rPr lang="en-US" sz="2800" spc="195" dirty="0">
                <a:latin typeface="Calibri"/>
                <a:cs typeface="Calibri"/>
              </a:rPr>
              <a:t> </a:t>
            </a:r>
            <a:r>
              <a:rPr lang="en-US" sz="2800" dirty="0">
                <a:latin typeface="Calibri"/>
                <a:cs typeface="Calibri"/>
              </a:rPr>
              <a:t>training</a:t>
            </a:r>
            <a:r>
              <a:rPr lang="en-US" sz="2800" spc="200" dirty="0">
                <a:latin typeface="Calibri"/>
                <a:cs typeface="Calibri"/>
              </a:rPr>
              <a:t> </a:t>
            </a:r>
            <a:r>
              <a:rPr lang="en-US" sz="2800" dirty="0">
                <a:latin typeface="Calibri"/>
                <a:cs typeface="Calibri"/>
              </a:rPr>
              <a:t>subset</a:t>
            </a:r>
            <a:r>
              <a:rPr lang="en-US" sz="2800" spc="200" dirty="0">
                <a:latin typeface="Calibri"/>
                <a:cs typeface="Calibri"/>
              </a:rPr>
              <a:t> </a:t>
            </a:r>
            <a:r>
              <a:rPr lang="en-US" sz="2800" dirty="0">
                <a:latin typeface="Calibri"/>
                <a:cs typeface="Calibri"/>
              </a:rPr>
              <a:t>to</a:t>
            </a:r>
            <a:r>
              <a:rPr lang="en-US" sz="2800" spc="195" dirty="0">
                <a:latin typeface="Calibri"/>
                <a:cs typeface="Calibri"/>
              </a:rPr>
              <a:t> </a:t>
            </a:r>
            <a:r>
              <a:rPr lang="en-US" sz="2800" dirty="0">
                <a:latin typeface="Calibri"/>
                <a:cs typeface="Calibri"/>
              </a:rPr>
              <a:t>label</a:t>
            </a:r>
            <a:r>
              <a:rPr lang="en-US" sz="2800" spc="200" dirty="0">
                <a:latin typeface="Calibri"/>
                <a:cs typeface="Calibri"/>
              </a:rPr>
              <a:t> </a:t>
            </a:r>
            <a:r>
              <a:rPr lang="en-US" sz="2800" dirty="0">
                <a:latin typeface="Calibri"/>
                <a:cs typeface="Calibri"/>
              </a:rPr>
              <a:t>the</a:t>
            </a:r>
            <a:r>
              <a:rPr lang="en-US" sz="2800" spc="200" dirty="0">
                <a:latin typeface="Calibri"/>
                <a:cs typeface="Calibri"/>
              </a:rPr>
              <a:t> </a:t>
            </a:r>
            <a:r>
              <a:rPr lang="en-US" sz="2800" spc="-10" dirty="0">
                <a:latin typeface="Calibri"/>
                <a:cs typeface="Calibri"/>
              </a:rPr>
              <a:t>unlabeled </a:t>
            </a:r>
            <a:r>
              <a:rPr lang="en-US" sz="2800" dirty="0">
                <a:latin typeface="Calibri"/>
                <a:cs typeface="Calibri"/>
              </a:rPr>
              <a:t>portion</a:t>
            </a:r>
            <a:r>
              <a:rPr lang="en-US" sz="2800" spc="165" dirty="0">
                <a:latin typeface="Calibri"/>
                <a:cs typeface="Calibri"/>
              </a:rPr>
              <a:t> </a:t>
            </a:r>
            <a:r>
              <a:rPr lang="en-US" sz="2800" dirty="0">
                <a:latin typeface="Calibri"/>
                <a:cs typeface="Calibri"/>
              </a:rPr>
              <a:t>of</a:t>
            </a:r>
            <a:r>
              <a:rPr lang="en-US" sz="2800" spc="170" dirty="0">
                <a:latin typeface="Calibri"/>
                <a:cs typeface="Calibri"/>
              </a:rPr>
              <a:t> </a:t>
            </a:r>
            <a:r>
              <a:rPr lang="en-US" sz="2800" dirty="0">
                <a:latin typeface="Calibri"/>
                <a:cs typeface="Calibri"/>
              </a:rPr>
              <a:t>the</a:t>
            </a:r>
            <a:r>
              <a:rPr lang="en-US" sz="2800" spc="170" dirty="0">
                <a:latin typeface="Calibri"/>
                <a:cs typeface="Calibri"/>
              </a:rPr>
              <a:t> </a:t>
            </a:r>
            <a:r>
              <a:rPr lang="en-US" sz="2800" dirty="0">
                <a:latin typeface="Calibri"/>
                <a:cs typeface="Calibri"/>
              </a:rPr>
              <a:t>training</a:t>
            </a:r>
            <a:r>
              <a:rPr lang="en-US" sz="2800" spc="170" dirty="0">
                <a:latin typeface="Calibri"/>
                <a:cs typeface="Calibri"/>
              </a:rPr>
              <a:t> </a:t>
            </a:r>
            <a:r>
              <a:rPr lang="en-US" sz="2800" dirty="0">
                <a:latin typeface="Calibri"/>
                <a:cs typeface="Calibri"/>
              </a:rPr>
              <a:t>set,</a:t>
            </a:r>
            <a:r>
              <a:rPr lang="en-US" sz="2800" spc="165" dirty="0">
                <a:latin typeface="Calibri"/>
                <a:cs typeface="Calibri"/>
              </a:rPr>
              <a:t> </a:t>
            </a:r>
            <a:r>
              <a:rPr lang="en-US" sz="2800" dirty="0">
                <a:latin typeface="Calibri"/>
                <a:cs typeface="Calibri"/>
              </a:rPr>
              <a:t>which</a:t>
            </a:r>
            <a:r>
              <a:rPr lang="en-US" sz="2800" spc="170" dirty="0">
                <a:latin typeface="Calibri"/>
                <a:cs typeface="Calibri"/>
              </a:rPr>
              <a:t> </a:t>
            </a:r>
            <a:r>
              <a:rPr lang="en-US" sz="2800" dirty="0">
                <a:latin typeface="Calibri"/>
                <a:cs typeface="Calibri"/>
              </a:rPr>
              <a:t>we</a:t>
            </a:r>
            <a:r>
              <a:rPr lang="en-US" sz="2800" spc="170" dirty="0">
                <a:latin typeface="Calibri"/>
                <a:cs typeface="Calibri"/>
              </a:rPr>
              <a:t> </a:t>
            </a:r>
            <a:r>
              <a:rPr lang="en-US" sz="2800" dirty="0">
                <a:latin typeface="Calibri"/>
                <a:cs typeface="Calibri"/>
              </a:rPr>
              <a:t>then</a:t>
            </a:r>
            <a:r>
              <a:rPr lang="en-US" sz="2800" spc="170" dirty="0">
                <a:latin typeface="Calibri"/>
                <a:cs typeface="Calibri"/>
              </a:rPr>
              <a:t> </a:t>
            </a:r>
            <a:r>
              <a:rPr lang="en-US" sz="2800" dirty="0">
                <a:latin typeface="Calibri"/>
                <a:cs typeface="Calibri"/>
              </a:rPr>
              <a:t>also</a:t>
            </a:r>
            <a:r>
              <a:rPr lang="en-US" sz="2800" spc="165" dirty="0">
                <a:latin typeface="Calibri"/>
                <a:cs typeface="Calibri"/>
              </a:rPr>
              <a:t> </a:t>
            </a:r>
            <a:r>
              <a:rPr lang="en-US" sz="2800" dirty="0">
                <a:latin typeface="Calibri"/>
                <a:cs typeface="Calibri"/>
              </a:rPr>
              <a:t>utilize</a:t>
            </a:r>
            <a:r>
              <a:rPr lang="en-US" sz="2800" spc="170" dirty="0">
                <a:latin typeface="Calibri"/>
                <a:cs typeface="Calibri"/>
              </a:rPr>
              <a:t> </a:t>
            </a:r>
            <a:r>
              <a:rPr lang="en-US" sz="2800" dirty="0">
                <a:latin typeface="Calibri"/>
                <a:cs typeface="Calibri"/>
              </a:rPr>
              <a:t>for</a:t>
            </a:r>
            <a:r>
              <a:rPr lang="en-US" sz="2800" spc="170" dirty="0">
                <a:latin typeface="Calibri"/>
                <a:cs typeface="Calibri"/>
              </a:rPr>
              <a:t> </a:t>
            </a:r>
            <a:r>
              <a:rPr lang="en-US" sz="2800" dirty="0">
                <a:latin typeface="Calibri"/>
                <a:cs typeface="Calibri"/>
              </a:rPr>
              <a:t>model</a:t>
            </a:r>
            <a:r>
              <a:rPr lang="en-US" sz="2800" spc="170" dirty="0">
                <a:latin typeface="Calibri"/>
                <a:cs typeface="Calibri"/>
              </a:rPr>
              <a:t> </a:t>
            </a:r>
            <a:r>
              <a:rPr lang="en-US" sz="2800" spc="-10" dirty="0">
                <a:latin typeface="Calibri"/>
                <a:cs typeface="Calibri"/>
              </a:rPr>
              <a:t>training.</a:t>
            </a:r>
            <a:endParaRPr lang="en-US" sz="2800" dirty="0">
              <a:latin typeface="Calibri"/>
              <a:cs typeface="Calibri"/>
            </a:endParaRPr>
          </a:p>
          <a:p>
            <a:endParaRPr lang="en-IN" dirty="0"/>
          </a:p>
        </p:txBody>
      </p:sp>
      <p:sp>
        <p:nvSpPr>
          <p:cNvPr id="4" name="Date Placeholder 3">
            <a:extLst>
              <a:ext uri="{FF2B5EF4-FFF2-40B4-BE49-F238E27FC236}">
                <a16:creationId xmlns:a16="http://schemas.microsoft.com/office/drawing/2014/main" id="{059A956D-6B61-F076-944C-37DCDFAF1C96}"/>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79CBEEF7-98F2-CBFA-9779-79F719AB9E8E}"/>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7EA9F537-7C41-DB75-D11F-A6CAB157497D}"/>
              </a:ext>
            </a:extLst>
          </p:cNvPr>
          <p:cNvSpPr>
            <a:spLocks noGrp="1"/>
          </p:cNvSpPr>
          <p:nvPr>
            <p:ph type="sldNum" sz="quarter" idx="12"/>
          </p:nvPr>
        </p:nvSpPr>
        <p:spPr/>
        <p:txBody>
          <a:bodyPr/>
          <a:lstStyle/>
          <a:p>
            <a:fld id="{8E65B91F-2838-4F0A-92F6-55B92061FE43}" type="slidenum">
              <a:rPr lang="en-IN" smtClean="0"/>
              <a:t>54</a:t>
            </a:fld>
            <a:endParaRPr lang="en-IN"/>
          </a:p>
        </p:txBody>
      </p:sp>
    </p:spTree>
    <p:extLst>
      <p:ext uri="{BB962C8B-B14F-4D97-AF65-F5344CB8AC3E}">
        <p14:creationId xmlns:p14="http://schemas.microsoft.com/office/powerpoint/2010/main" val="3590086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D85D-CC1E-442E-A0EA-DA77FA65403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DFB0C4A-2ED2-449C-8BC2-B58832FDDBF3}"/>
              </a:ext>
            </a:extLst>
          </p:cNvPr>
          <p:cNvPicPr>
            <a:picLocks noGrp="1" noChangeAspect="1"/>
          </p:cNvPicPr>
          <p:nvPr>
            <p:ph idx="1"/>
          </p:nvPr>
        </p:nvPicPr>
        <p:blipFill>
          <a:blip r:embed="rId2"/>
          <a:stretch>
            <a:fillRect/>
          </a:stretch>
        </p:blipFill>
        <p:spPr>
          <a:xfrm>
            <a:off x="838200" y="1839640"/>
            <a:ext cx="10515600" cy="4323308"/>
          </a:xfrm>
          <a:prstGeom prst="rect">
            <a:avLst/>
          </a:prstGeom>
        </p:spPr>
      </p:pic>
      <p:sp>
        <p:nvSpPr>
          <p:cNvPr id="3" name="Date Placeholder 2">
            <a:extLst>
              <a:ext uri="{FF2B5EF4-FFF2-40B4-BE49-F238E27FC236}">
                <a16:creationId xmlns:a16="http://schemas.microsoft.com/office/drawing/2014/main" id="{3BE2ADD5-6086-E09D-1662-2A68A6DC55E2}"/>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81B58D21-BE73-9326-3756-B05D06E27887}"/>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7F55775C-23DD-8A15-98AD-F08C5A14E9DA}"/>
              </a:ext>
            </a:extLst>
          </p:cNvPr>
          <p:cNvSpPr>
            <a:spLocks noGrp="1"/>
          </p:cNvSpPr>
          <p:nvPr>
            <p:ph type="sldNum" sz="quarter" idx="12"/>
          </p:nvPr>
        </p:nvSpPr>
        <p:spPr/>
        <p:txBody>
          <a:bodyPr/>
          <a:lstStyle/>
          <a:p>
            <a:fld id="{8E65B91F-2838-4F0A-92F6-55B92061FE43}" type="slidenum">
              <a:rPr lang="en-IN" smtClean="0"/>
              <a:t>55</a:t>
            </a:fld>
            <a:endParaRPr lang="en-IN"/>
          </a:p>
        </p:txBody>
      </p:sp>
    </p:spTree>
    <p:extLst>
      <p:ext uri="{BB962C8B-B14F-4D97-AF65-F5344CB8AC3E}">
        <p14:creationId xmlns:p14="http://schemas.microsoft.com/office/powerpoint/2010/main" val="1519216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E739-FFDB-4BF5-B68F-C660780C113A}"/>
              </a:ext>
            </a:extLst>
          </p:cNvPr>
          <p:cNvSpPr>
            <a:spLocks noGrp="1"/>
          </p:cNvSpPr>
          <p:nvPr>
            <p:ph type="title"/>
          </p:nvPr>
        </p:nvSpPr>
        <p:spPr/>
        <p:txBody>
          <a:bodyPr/>
          <a:lstStyle/>
          <a:p>
            <a:pPr algn="ctr"/>
            <a:r>
              <a:rPr lang="en-US" sz="3200" b="1" spc="-5" dirty="0">
                <a:solidFill>
                  <a:srgbClr val="3333FF"/>
                </a:solidFill>
                <a:latin typeface="Carlito"/>
              </a:rPr>
              <a:t>Difference between different learning types</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A98F56D7-2051-45F7-A90A-C5DC87FCDAB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39B46A9-8479-4002-935B-0AAE8824B02B}"/>
              </a:ext>
            </a:extLst>
          </p:cNvPr>
          <p:cNvPicPr>
            <a:picLocks noChangeAspect="1"/>
          </p:cNvPicPr>
          <p:nvPr/>
        </p:nvPicPr>
        <p:blipFill>
          <a:blip r:embed="rId3"/>
          <a:stretch>
            <a:fillRect/>
          </a:stretch>
        </p:blipFill>
        <p:spPr>
          <a:xfrm>
            <a:off x="838200" y="2207773"/>
            <a:ext cx="10068035" cy="3846798"/>
          </a:xfrm>
          <a:prstGeom prst="rect">
            <a:avLst/>
          </a:prstGeom>
        </p:spPr>
      </p:pic>
      <p:sp>
        <p:nvSpPr>
          <p:cNvPr id="4" name="Date Placeholder 3">
            <a:extLst>
              <a:ext uri="{FF2B5EF4-FFF2-40B4-BE49-F238E27FC236}">
                <a16:creationId xmlns:a16="http://schemas.microsoft.com/office/drawing/2014/main" id="{DAC490F6-8B79-8D8D-304F-0DF58924C289}"/>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66EEBA84-949F-3FFE-AD92-5E90DD269333}"/>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2D1D6B86-E45D-C795-56E7-1E136E54441A}"/>
              </a:ext>
            </a:extLst>
          </p:cNvPr>
          <p:cNvSpPr>
            <a:spLocks noGrp="1"/>
          </p:cNvSpPr>
          <p:nvPr>
            <p:ph type="sldNum" sz="quarter" idx="12"/>
          </p:nvPr>
        </p:nvSpPr>
        <p:spPr/>
        <p:txBody>
          <a:bodyPr/>
          <a:lstStyle/>
          <a:p>
            <a:fld id="{8E65B91F-2838-4F0A-92F6-55B92061FE43}" type="slidenum">
              <a:rPr lang="en-IN" smtClean="0"/>
              <a:t>56</a:t>
            </a:fld>
            <a:endParaRPr lang="en-IN"/>
          </a:p>
        </p:txBody>
      </p:sp>
    </p:spTree>
    <p:extLst>
      <p:ext uri="{BB962C8B-B14F-4D97-AF65-F5344CB8AC3E}">
        <p14:creationId xmlns:p14="http://schemas.microsoft.com/office/powerpoint/2010/main" val="1790872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76D1-E372-C955-D8B3-14E3F24504C3}"/>
              </a:ext>
            </a:extLst>
          </p:cNvPr>
          <p:cNvSpPr>
            <a:spLocks noGrp="1"/>
          </p:cNvSpPr>
          <p:nvPr>
            <p:ph type="title"/>
          </p:nvPr>
        </p:nvSpPr>
        <p:spPr>
          <a:xfrm>
            <a:off x="838200" y="136525"/>
            <a:ext cx="10515600" cy="1325563"/>
          </a:xfrm>
        </p:spPr>
        <p:txBody>
          <a:bodyPr/>
          <a:lstStyle/>
          <a:p>
            <a:pPr algn="ctr"/>
            <a:r>
              <a:rPr lang="en-IN" sz="3600" b="1" spc="-5" dirty="0">
                <a:solidFill>
                  <a:srgbClr val="3333FF"/>
                </a:solidFill>
                <a:latin typeface="Carlito"/>
              </a:rPr>
              <a:t>Types of machine learning algorithms</a:t>
            </a:r>
          </a:p>
        </p:txBody>
      </p:sp>
      <p:pic>
        <p:nvPicPr>
          <p:cNvPr id="5" name="Content Placeholder 4">
            <a:extLst>
              <a:ext uri="{FF2B5EF4-FFF2-40B4-BE49-F238E27FC236}">
                <a16:creationId xmlns:a16="http://schemas.microsoft.com/office/drawing/2014/main" id="{9830AD4B-E20B-2C4E-CDA4-20394F143288}"/>
              </a:ext>
            </a:extLst>
          </p:cNvPr>
          <p:cNvPicPr>
            <a:picLocks noGrp="1" noChangeAspect="1"/>
          </p:cNvPicPr>
          <p:nvPr>
            <p:ph idx="1"/>
          </p:nvPr>
        </p:nvPicPr>
        <p:blipFill>
          <a:blip r:embed="rId2"/>
          <a:stretch>
            <a:fillRect/>
          </a:stretch>
        </p:blipFill>
        <p:spPr>
          <a:xfrm>
            <a:off x="1848927" y="1373074"/>
            <a:ext cx="8494146" cy="4351338"/>
          </a:xfrm>
        </p:spPr>
      </p:pic>
      <p:sp>
        <p:nvSpPr>
          <p:cNvPr id="3" name="Date Placeholder 2">
            <a:extLst>
              <a:ext uri="{FF2B5EF4-FFF2-40B4-BE49-F238E27FC236}">
                <a16:creationId xmlns:a16="http://schemas.microsoft.com/office/drawing/2014/main" id="{050C3856-4FDB-3E6A-BAA9-BB35E0D634AA}"/>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261D9257-B8D5-65F9-B61C-9F10968181BF}"/>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07C00077-97C0-674D-6A60-8F94B95103F0}"/>
              </a:ext>
            </a:extLst>
          </p:cNvPr>
          <p:cNvSpPr>
            <a:spLocks noGrp="1"/>
          </p:cNvSpPr>
          <p:nvPr>
            <p:ph type="sldNum" sz="quarter" idx="12"/>
          </p:nvPr>
        </p:nvSpPr>
        <p:spPr/>
        <p:txBody>
          <a:bodyPr/>
          <a:lstStyle/>
          <a:p>
            <a:fld id="{8E65B91F-2838-4F0A-92F6-55B92061FE43}" type="slidenum">
              <a:rPr lang="en-IN" smtClean="0"/>
              <a:t>6</a:t>
            </a:fld>
            <a:endParaRPr lang="en-IN"/>
          </a:p>
        </p:txBody>
      </p:sp>
    </p:spTree>
    <p:extLst>
      <p:ext uri="{BB962C8B-B14F-4D97-AF65-F5344CB8AC3E}">
        <p14:creationId xmlns:p14="http://schemas.microsoft.com/office/powerpoint/2010/main" val="306077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CDCD-DC38-4B79-9FE0-F83EC058BD74}"/>
              </a:ext>
            </a:extLst>
          </p:cNvPr>
          <p:cNvSpPr>
            <a:spLocks noGrp="1"/>
          </p:cNvSpPr>
          <p:nvPr>
            <p:ph type="title"/>
          </p:nvPr>
        </p:nvSpPr>
        <p:spPr/>
        <p:txBody>
          <a:bodyPr>
            <a:normAutofit/>
          </a:bodyPr>
          <a:lstStyle/>
          <a:p>
            <a:pPr algn="ctr"/>
            <a:r>
              <a:rPr lang="en-US" sz="3200" b="1" spc="-5" dirty="0">
                <a:solidFill>
                  <a:srgbClr val="3333FF"/>
                </a:solidFill>
                <a:latin typeface="Carlito"/>
              </a:rPr>
              <a:t>Feature values</a:t>
            </a:r>
            <a:endParaRPr lang="en-IN" sz="3200" b="1" spc="-5" dirty="0">
              <a:solidFill>
                <a:srgbClr val="3333FF"/>
              </a:solidFill>
              <a:latin typeface="Carlito"/>
            </a:endParaRPr>
          </a:p>
        </p:txBody>
      </p:sp>
      <p:sp>
        <p:nvSpPr>
          <p:cNvPr id="3" name="Content Placeholder 2">
            <a:extLst>
              <a:ext uri="{FF2B5EF4-FFF2-40B4-BE49-F238E27FC236}">
                <a16:creationId xmlns:a16="http://schemas.microsoft.com/office/drawing/2014/main" id="{42C5BB24-E26F-4E95-9D94-A63AF3511C77}"/>
              </a:ext>
            </a:extLst>
          </p:cNvPr>
          <p:cNvSpPr>
            <a:spLocks noGrp="1"/>
          </p:cNvSpPr>
          <p:nvPr>
            <p:ph idx="1"/>
          </p:nvPr>
        </p:nvSpPr>
        <p:spPr/>
        <p:txBody>
          <a:bodyPr/>
          <a:lstStyle/>
          <a:p>
            <a:pPr marL="0" indent="0">
              <a:buNone/>
            </a:pPr>
            <a:r>
              <a:rPr lang="en-US" dirty="0"/>
              <a:t>To describe the instance features play a very important role</a:t>
            </a:r>
          </a:p>
          <a:p>
            <a:pPr marL="0" indent="0">
              <a:buNone/>
            </a:pPr>
            <a:r>
              <a:rPr lang="en-US" dirty="0"/>
              <a:t>Often the individual observations are analyzed into a set of quantifiable properties which are called features. May be-</a:t>
            </a:r>
          </a:p>
          <a:p>
            <a:pPr marL="0" indent="0">
              <a:buNone/>
            </a:pPr>
            <a:endParaRPr lang="en-US" dirty="0"/>
          </a:p>
          <a:p>
            <a:r>
              <a:rPr lang="en-US" dirty="0"/>
              <a:t>Categorical(e.g.  “A”, “B”, “AB”, or “O” -Blood groups)</a:t>
            </a:r>
          </a:p>
          <a:p>
            <a:r>
              <a:rPr lang="en-US" dirty="0"/>
              <a:t>Ordinal(e.g. Large, medium, or small)</a:t>
            </a:r>
          </a:p>
          <a:p>
            <a:r>
              <a:rPr lang="en-US" dirty="0"/>
              <a:t>Integer-valued(e.g. The number of words in a text)</a:t>
            </a:r>
          </a:p>
          <a:p>
            <a:pPr marL="0" indent="0">
              <a:buNone/>
            </a:pPr>
            <a:endParaRPr lang="en-US" dirty="0"/>
          </a:p>
          <a:p>
            <a:endParaRPr lang="en-IN" dirty="0"/>
          </a:p>
        </p:txBody>
      </p:sp>
      <p:sp>
        <p:nvSpPr>
          <p:cNvPr id="4" name="Date Placeholder 3">
            <a:extLst>
              <a:ext uri="{FF2B5EF4-FFF2-40B4-BE49-F238E27FC236}">
                <a16:creationId xmlns:a16="http://schemas.microsoft.com/office/drawing/2014/main" id="{6E621467-A51B-0BB0-BB0F-5E87734BECA9}"/>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1F68480C-34E1-4A13-961A-7109E47A0327}"/>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F7122C76-F437-66C4-5DCD-C0CB2565C691}"/>
              </a:ext>
            </a:extLst>
          </p:cNvPr>
          <p:cNvSpPr>
            <a:spLocks noGrp="1"/>
          </p:cNvSpPr>
          <p:nvPr>
            <p:ph type="sldNum" sz="quarter" idx="12"/>
          </p:nvPr>
        </p:nvSpPr>
        <p:spPr/>
        <p:txBody>
          <a:bodyPr/>
          <a:lstStyle/>
          <a:p>
            <a:fld id="{8E65B91F-2838-4F0A-92F6-55B92061FE43}" type="slidenum">
              <a:rPr lang="en-IN" smtClean="0"/>
              <a:t>7</a:t>
            </a:fld>
            <a:endParaRPr lang="en-IN"/>
          </a:p>
        </p:txBody>
      </p:sp>
    </p:spTree>
    <p:extLst>
      <p:ext uri="{BB962C8B-B14F-4D97-AF65-F5344CB8AC3E}">
        <p14:creationId xmlns:p14="http://schemas.microsoft.com/office/powerpoint/2010/main" val="258269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92B8-6416-4F54-929B-2A85034F5851}"/>
              </a:ext>
            </a:extLst>
          </p:cNvPr>
          <p:cNvSpPr>
            <a:spLocks noGrp="1"/>
          </p:cNvSpPr>
          <p:nvPr>
            <p:ph type="title"/>
          </p:nvPr>
        </p:nvSpPr>
        <p:spPr/>
        <p:txBody>
          <a:bodyPr>
            <a:normAutofit/>
          </a:bodyPr>
          <a:lstStyle/>
          <a:p>
            <a:pPr algn="ctr"/>
            <a:r>
              <a:rPr lang="en-IN" sz="3600" b="1" spc="-5" dirty="0">
                <a:solidFill>
                  <a:srgbClr val="3333FF"/>
                </a:solidFill>
                <a:latin typeface="Carlito"/>
              </a:rPr>
              <a:t>1. Supervised Learning</a:t>
            </a:r>
            <a:br>
              <a:rPr lang="en-IN" sz="2800" b="1" spc="-5" dirty="0">
                <a:solidFill>
                  <a:srgbClr val="3333FF"/>
                </a:solidFill>
                <a:latin typeface="Carlito"/>
              </a:rPr>
            </a:b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160BD4A2-9FD0-4B85-9EEB-4FEFA8FE5279}"/>
              </a:ext>
            </a:extLst>
          </p:cNvPr>
          <p:cNvSpPr>
            <a:spLocks noGrp="1"/>
          </p:cNvSpPr>
          <p:nvPr>
            <p:ph idx="1"/>
          </p:nvPr>
        </p:nvSpPr>
        <p:spPr>
          <a:xfrm>
            <a:off x="838200" y="1471663"/>
            <a:ext cx="10515600" cy="4351338"/>
          </a:xfrm>
        </p:spPr>
        <p:txBody>
          <a:bodyPr/>
          <a:lstStyle/>
          <a:p>
            <a:endParaRPr lang="en-US" dirty="0"/>
          </a:p>
          <a:p>
            <a:pPr algn="just"/>
            <a:r>
              <a:rPr lang="en-US" dirty="0"/>
              <a:t>Supervised learning is a technique in which we teach or train the machine using data which is well labeled. </a:t>
            </a:r>
          </a:p>
          <a:p>
            <a:pPr algn="just"/>
            <a:r>
              <a:rPr lang="en-US" dirty="0"/>
              <a:t>To understand Supervised Learning let’s consider an analogy. As kids we all needed guidance to solve math problems. Our teachers helped us understand what addition is and how it is done. Similarly, you can think of supervised learning as a type of Machine Learning that involves a guide. The labeled data set is the teacher that will train you to understand patterns in the data. The labeled data set is nothing but the training data set.</a:t>
            </a:r>
            <a:endParaRPr lang="en-IN" dirty="0"/>
          </a:p>
        </p:txBody>
      </p:sp>
      <p:sp>
        <p:nvSpPr>
          <p:cNvPr id="4" name="Date Placeholder 3">
            <a:extLst>
              <a:ext uri="{FF2B5EF4-FFF2-40B4-BE49-F238E27FC236}">
                <a16:creationId xmlns:a16="http://schemas.microsoft.com/office/drawing/2014/main" id="{6B4831A9-0AEC-9764-34A0-30F50A83C597}"/>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AEB1DA4F-58CE-E539-5698-863B13F3AA5E}"/>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476DFFF9-5AFE-0213-47CD-10D95CEA71E6}"/>
              </a:ext>
            </a:extLst>
          </p:cNvPr>
          <p:cNvSpPr>
            <a:spLocks noGrp="1"/>
          </p:cNvSpPr>
          <p:nvPr>
            <p:ph type="sldNum" sz="quarter" idx="12"/>
          </p:nvPr>
        </p:nvSpPr>
        <p:spPr/>
        <p:txBody>
          <a:bodyPr/>
          <a:lstStyle/>
          <a:p>
            <a:fld id="{8E65B91F-2838-4F0A-92F6-55B92061FE43}" type="slidenum">
              <a:rPr lang="en-IN" smtClean="0"/>
              <a:t>8</a:t>
            </a:fld>
            <a:endParaRPr lang="en-IN"/>
          </a:p>
        </p:txBody>
      </p:sp>
    </p:spTree>
    <p:extLst>
      <p:ext uri="{BB962C8B-B14F-4D97-AF65-F5344CB8AC3E}">
        <p14:creationId xmlns:p14="http://schemas.microsoft.com/office/powerpoint/2010/main" val="247708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C640-F677-4260-ADB4-937919A32FDD}"/>
              </a:ext>
            </a:extLst>
          </p:cNvPr>
          <p:cNvSpPr>
            <a:spLocks noGrp="1"/>
          </p:cNvSpPr>
          <p:nvPr>
            <p:ph type="title"/>
          </p:nvPr>
        </p:nvSpPr>
        <p:spPr/>
        <p:txBody>
          <a:bodyPr/>
          <a:lstStyle/>
          <a:p>
            <a:pPr algn="ctr"/>
            <a:r>
              <a:rPr lang="en-IN" sz="3600" b="1" spc="-5" dirty="0">
                <a:solidFill>
                  <a:srgbClr val="3333FF"/>
                </a:solidFill>
                <a:latin typeface="Carlito"/>
              </a:rPr>
              <a:t>Supervised Learning</a:t>
            </a:r>
          </a:p>
        </p:txBody>
      </p:sp>
      <p:sp>
        <p:nvSpPr>
          <p:cNvPr id="3" name="Date Placeholder 2">
            <a:extLst>
              <a:ext uri="{FF2B5EF4-FFF2-40B4-BE49-F238E27FC236}">
                <a16:creationId xmlns:a16="http://schemas.microsoft.com/office/drawing/2014/main" id="{D0AB896A-0748-CCD7-14D1-EEDF3292E983}"/>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8F590FE1-22E9-C855-6E6B-388B9B0AF3F5}"/>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F94F028A-426F-DA7A-3E9E-780A1B5E1E37}"/>
              </a:ext>
            </a:extLst>
          </p:cNvPr>
          <p:cNvSpPr>
            <a:spLocks noGrp="1"/>
          </p:cNvSpPr>
          <p:nvPr>
            <p:ph type="sldNum" sz="quarter" idx="12"/>
          </p:nvPr>
        </p:nvSpPr>
        <p:spPr/>
        <p:txBody>
          <a:bodyPr/>
          <a:lstStyle/>
          <a:p>
            <a:fld id="{8E65B91F-2838-4F0A-92F6-55B92061FE43}" type="slidenum">
              <a:rPr lang="en-IN" smtClean="0"/>
              <a:t>9</a:t>
            </a:fld>
            <a:endParaRPr lang="en-IN"/>
          </a:p>
        </p:txBody>
      </p:sp>
      <p:sp>
        <p:nvSpPr>
          <p:cNvPr id="8" name="Content Placeholder 7">
            <a:extLst>
              <a:ext uri="{FF2B5EF4-FFF2-40B4-BE49-F238E27FC236}">
                <a16:creationId xmlns:a16="http://schemas.microsoft.com/office/drawing/2014/main" id="{A8D40438-BC29-7436-312A-B51C2CAF1F8B}"/>
              </a:ext>
            </a:extLst>
          </p:cNvPr>
          <p:cNvSpPr>
            <a:spLocks noGrp="1"/>
          </p:cNvSpPr>
          <p:nvPr>
            <p:ph idx="1"/>
          </p:nvPr>
        </p:nvSpPr>
        <p:spPr/>
        <p:txBody>
          <a:bodyPr>
            <a:normAutofit fontScale="92500" lnSpcReduction="10000"/>
          </a:bodyPr>
          <a:lstStyle/>
          <a:p>
            <a:pPr algn="just"/>
            <a:r>
              <a:rPr lang="en-US" sz="2800" dirty="0">
                <a:latin typeface="Calibri"/>
                <a:cs typeface="Calibri"/>
              </a:rPr>
              <a:t>Supervised</a:t>
            </a:r>
            <a:r>
              <a:rPr lang="en-US" sz="2800" spc="204" dirty="0">
                <a:latin typeface="Calibri"/>
                <a:cs typeface="Calibri"/>
              </a:rPr>
              <a:t> </a:t>
            </a:r>
            <a:r>
              <a:rPr lang="en-US" sz="2800" dirty="0">
                <a:latin typeface="Calibri"/>
                <a:cs typeface="Calibri"/>
              </a:rPr>
              <a:t>learning</a:t>
            </a:r>
            <a:r>
              <a:rPr lang="en-US" sz="2800" spc="204" dirty="0">
                <a:latin typeface="Calibri"/>
                <a:cs typeface="Calibri"/>
              </a:rPr>
              <a:t> </a:t>
            </a:r>
            <a:r>
              <a:rPr lang="en-US" sz="2800" dirty="0">
                <a:latin typeface="Calibri"/>
                <a:cs typeface="Calibri"/>
              </a:rPr>
              <a:t>is</a:t>
            </a:r>
            <a:r>
              <a:rPr lang="en-US" sz="2800" spc="204" dirty="0">
                <a:latin typeface="Calibri"/>
                <a:cs typeface="Calibri"/>
              </a:rPr>
              <a:t> </a:t>
            </a:r>
            <a:r>
              <a:rPr lang="en-US" sz="2800" dirty="0">
                <a:latin typeface="Calibri"/>
                <a:cs typeface="Calibri"/>
              </a:rPr>
              <a:t>the</a:t>
            </a:r>
            <a:r>
              <a:rPr lang="en-US" sz="2800" spc="204" dirty="0">
                <a:latin typeface="Calibri"/>
                <a:cs typeface="Calibri"/>
              </a:rPr>
              <a:t> </a:t>
            </a:r>
            <a:r>
              <a:rPr lang="en-US" sz="2800" dirty="0">
                <a:latin typeface="Calibri"/>
                <a:cs typeface="Calibri"/>
              </a:rPr>
              <a:t>subcategory</a:t>
            </a:r>
            <a:r>
              <a:rPr lang="en-US" sz="2800" spc="204" dirty="0">
                <a:latin typeface="Calibri"/>
                <a:cs typeface="Calibri"/>
              </a:rPr>
              <a:t> </a:t>
            </a:r>
            <a:r>
              <a:rPr lang="en-US" sz="2800" dirty="0">
                <a:latin typeface="Calibri"/>
                <a:cs typeface="Calibri"/>
              </a:rPr>
              <a:t>of</a:t>
            </a:r>
            <a:r>
              <a:rPr lang="en-US" sz="2800" spc="210" dirty="0">
                <a:latin typeface="Calibri"/>
                <a:cs typeface="Calibri"/>
              </a:rPr>
              <a:t> </a:t>
            </a:r>
            <a:r>
              <a:rPr lang="en-US" sz="2800" dirty="0">
                <a:latin typeface="Calibri"/>
                <a:cs typeface="Calibri"/>
              </a:rPr>
              <a:t>machine</a:t>
            </a:r>
            <a:r>
              <a:rPr lang="en-US" sz="2800" spc="204" dirty="0">
                <a:latin typeface="Calibri"/>
                <a:cs typeface="Calibri"/>
              </a:rPr>
              <a:t> </a:t>
            </a:r>
            <a:r>
              <a:rPr lang="en-US" sz="2800" dirty="0">
                <a:latin typeface="Calibri"/>
                <a:cs typeface="Calibri"/>
              </a:rPr>
              <a:t>learning</a:t>
            </a:r>
            <a:r>
              <a:rPr lang="en-US" sz="2800" spc="204" dirty="0">
                <a:latin typeface="Calibri"/>
                <a:cs typeface="Calibri"/>
              </a:rPr>
              <a:t> </a:t>
            </a:r>
            <a:r>
              <a:rPr lang="en-US" sz="2800" dirty="0">
                <a:latin typeface="Calibri"/>
                <a:cs typeface="Calibri"/>
              </a:rPr>
              <a:t>that</a:t>
            </a:r>
            <a:r>
              <a:rPr lang="en-US" sz="2800" spc="204" dirty="0">
                <a:latin typeface="Calibri"/>
                <a:cs typeface="Calibri"/>
              </a:rPr>
              <a:t> </a:t>
            </a:r>
            <a:r>
              <a:rPr lang="en-US" sz="2800" dirty="0">
                <a:latin typeface="Calibri"/>
                <a:cs typeface="Calibri"/>
              </a:rPr>
              <a:t>focuses</a:t>
            </a:r>
            <a:r>
              <a:rPr lang="en-US" sz="2800" spc="204" dirty="0">
                <a:latin typeface="Calibri"/>
                <a:cs typeface="Calibri"/>
              </a:rPr>
              <a:t> </a:t>
            </a:r>
            <a:r>
              <a:rPr lang="en-US" sz="2800" dirty="0">
                <a:latin typeface="Calibri"/>
                <a:cs typeface="Calibri"/>
              </a:rPr>
              <a:t>on</a:t>
            </a:r>
            <a:r>
              <a:rPr lang="en-US" sz="2800" spc="204" dirty="0">
                <a:latin typeface="Calibri"/>
                <a:cs typeface="Calibri"/>
              </a:rPr>
              <a:t> </a:t>
            </a:r>
            <a:r>
              <a:rPr lang="en-US" sz="2800" dirty="0">
                <a:latin typeface="Calibri"/>
                <a:cs typeface="Calibri"/>
              </a:rPr>
              <a:t>learning</a:t>
            </a:r>
            <a:r>
              <a:rPr lang="en-US" sz="2800" spc="210" dirty="0">
                <a:latin typeface="Calibri"/>
                <a:cs typeface="Calibri"/>
              </a:rPr>
              <a:t> </a:t>
            </a:r>
            <a:r>
              <a:rPr lang="en-US" sz="2800" dirty="0">
                <a:latin typeface="Calibri"/>
                <a:cs typeface="Calibri"/>
              </a:rPr>
              <a:t>a</a:t>
            </a:r>
            <a:r>
              <a:rPr lang="en-US" sz="2800" spc="204" dirty="0">
                <a:latin typeface="Calibri"/>
                <a:cs typeface="Calibri"/>
              </a:rPr>
              <a:t> </a:t>
            </a:r>
            <a:r>
              <a:rPr lang="en-US" sz="2800" spc="-10" dirty="0">
                <a:latin typeface="Calibri"/>
                <a:cs typeface="Calibri"/>
              </a:rPr>
              <a:t>clas</a:t>
            </a:r>
            <a:r>
              <a:rPr lang="en-US" spc="-10" dirty="0">
                <a:latin typeface="Calibri"/>
                <a:cs typeface="Calibri"/>
              </a:rPr>
              <a:t>sification</a:t>
            </a:r>
            <a:r>
              <a:rPr lang="en-US" sz="2800" dirty="0">
                <a:latin typeface="Calibri"/>
                <a:cs typeface="Calibri"/>
              </a:rPr>
              <a:t>,</a:t>
            </a:r>
            <a:r>
              <a:rPr lang="en-US" sz="2800" spc="250" dirty="0">
                <a:latin typeface="Calibri"/>
                <a:cs typeface="Calibri"/>
              </a:rPr>
              <a:t> </a:t>
            </a:r>
            <a:r>
              <a:rPr lang="en-US" sz="2800" dirty="0">
                <a:latin typeface="Calibri"/>
                <a:cs typeface="Calibri"/>
              </a:rPr>
              <a:t>or</a:t>
            </a:r>
            <a:r>
              <a:rPr lang="en-US" sz="2800" spc="240" dirty="0">
                <a:latin typeface="Calibri"/>
                <a:cs typeface="Calibri"/>
              </a:rPr>
              <a:t> </a:t>
            </a:r>
            <a:r>
              <a:rPr lang="en-US" sz="2800" dirty="0">
                <a:latin typeface="Calibri"/>
                <a:cs typeface="Calibri"/>
              </a:rPr>
              <a:t>regression</a:t>
            </a:r>
            <a:r>
              <a:rPr lang="en-US" sz="2800" spc="245" dirty="0">
                <a:latin typeface="Calibri"/>
                <a:cs typeface="Calibri"/>
              </a:rPr>
              <a:t> </a:t>
            </a:r>
            <a:r>
              <a:rPr lang="en-US" sz="2800" dirty="0">
                <a:latin typeface="Calibri"/>
                <a:cs typeface="Calibri"/>
              </a:rPr>
              <a:t>model</a:t>
            </a:r>
            <a:r>
              <a:rPr lang="en-US" sz="2800" spc="240" dirty="0">
                <a:latin typeface="Calibri"/>
                <a:cs typeface="Calibri"/>
              </a:rPr>
              <a:t> </a:t>
            </a:r>
            <a:r>
              <a:rPr lang="en-US" sz="2800" dirty="0">
                <a:latin typeface="Calibri"/>
                <a:cs typeface="Calibri"/>
              </a:rPr>
              <a:t>that</a:t>
            </a:r>
            <a:r>
              <a:rPr lang="en-US" sz="2800" spc="245" dirty="0">
                <a:latin typeface="Calibri"/>
                <a:cs typeface="Calibri"/>
              </a:rPr>
              <a:t> </a:t>
            </a:r>
            <a:r>
              <a:rPr lang="en-US" sz="2800" dirty="0">
                <a:latin typeface="Calibri"/>
                <a:cs typeface="Calibri"/>
              </a:rPr>
              <a:t>is,</a:t>
            </a:r>
            <a:r>
              <a:rPr lang="en-US" sz="2800" spc="250" dirty="0">
                <a:latin typeface="Calibri"/>
                <a:cs typeface="Calibri"/>
              </a:rPr>
              <a:t> </a:t>
            </a:r>
            <a:r>
              <a:rPr lang="en-US" sz="2800" dirty="0">
                <a:latin typeface="Calibri"/>
                <a:cs typeface="Calibri"/>
              </a:rPr>
              <a:t>learning</a:t>
            </a:r>
            <a:r>
              <a:rPr lang="en-US" sz="2800" spc="240" dirty="0">
                <a:latin typeface="Calibri"/>
                <a:cs typeface="Calibri"/>
              </a:rPr>
              <a:t> </a:t>
            </a:r>
            <a:r>
              <a:rPr lang="en-US" sz="2800" dirty="0">
                <a:latin typeface="Calibri"/>
                <a:cs typeface="Calibri"/>
              </a:rPr>
              <a:t>from</a:t>
            </a:r>
            <a:r>
              <a:rPr lang="en-US" sz="2800" spc="245" dirty="0">
                <a:latin typeface="Calibri"/>
                <a:cs typeface="Calibri"/>
              </a:rPr>
              <a:t> </a:t>
            </a:r>
            <a:r>
              <a:rPr lang="en-US" sz="2800" dirty="0">
                <a:latin typeface="Calibri"/>
                <a:cs typeface="Calibri"/>
              </a:rPr>
              <a:t>labeled</a:t>
            </a:r>
            <a:r>
              <a:rPr lang="en-US" sz="2800" spc="240" dirty="0">
                <a:latin typeface="Calibri"/>
                <a:cs typeface="Calibri"/>
              </a:rPr>
              <a:t> </a:t>
            </a:r>
            <a:r>
              <a:rPr lang="en-US" sz="2800" spc="-10" dirty="0">
                <a:latin typeface="Calibri"/>
                <a:cs typeface="Calibri"/>
              </a:rPr>
              <a:t>training </a:t>
            </a:r>
            <a:r>
              <a:rPr lang="en-US" sz="2800" dirty="0">
                <a:latin typeface="Calibri"/>
                <a:cs typeface="Calibri"/>
              </a:rPr>
              <a:t>data</a:t>
            </a:r>
            <a:r>
              <a:rPr lang="en-US" sz="2800" spc="250" dirty="0">
                <a:latin typeface="Calibri"/>
                <a:cs typeface="Calibri"/>
              </a:rPr>
              <a:t> </a:t>
            </a:r>
            <a:r>
              <a:rPr lang="en-US" sz="2800" dirty="0">
                <a:latin typeface="Calibri"/>
                <a:cs typeface="Calibri"/>
              </a:rPr>
              <a:t>(i.e.,</a:t>
            </a:r>
            <a:r>
              <a:rPr lang="en-US" sz="2800" spc="265" dirty="0">
                <a:latin typeface="Calibri"/>
                <a:cs typeface="Calibri"/>
              </a:rPr>
              <a:t> </a:t>
            </a:r>
            <a:r>
              <a:rPr lang="en-US" sz="2800" dirty="0">
                <a:latin typeface="Calibri"/>
                <a:cs typeface="Calibri"/>
              </a:rPr>
              <a:t>inputs</a:t>
            </a:r>
            <a:r>
              <a:rPr lang="en-US" sz="2800" spc="254" dirty="0">
                <a:latin typeface="Calibri"/>
                <a:cs typeface="Calibri"/>
              </a:rPr>
              <a:t> </a:t>
            </a:r>
            <a:r>
              <a:rPr lang="en-US" sz="2800" dirty="0">
                <a:latin typeface="Calibri"/>
                <a:cs typeface="Calibri"/>
              </a:rPr>
              <a:t>that</a:t>
            </a:r>
            <a:r>
              <a:rPr lang="en-US" sz="2800" spc="260" dirty="0">
                <a:latin typeface="Calibri"/>
                <a:cs typeface="Calibri"/>
              </a:rPr>
              <a:t> </a:t>
            </a:r>
            <a:r>
              <a:rPr lang="en-US" sz="2800" dirty="0">
                <a:latin typeface="Calibri"/>
                <a:cs typeface="Calibri"/>
              </a:rPr>
              <a:t>also</a:t>
            </a:r>
            <a:r>
              <a:rPr lang="en-US" sz="2800" spc="250" dirty="0">
                <a:latin typeface="Calibri"/>
                <a:cs typeface="Calibri"/>
              </a:rPr>
              <a:t> </a:t>
            </a:r>
            <a:r>
              <a:rPr lang="en-US" sz="2800" dirty="0">
                <a:latin typeface="Calibri"/>
                <a:cs typeface="Calibri"/>
              </a:rPr>
              <a:t>contain</a:t>
            </a:r>
            <a:r>
              <a:rPr lang="en-US" sz="2800" spc="260" dirty="0">
                <a:latin typeface="Calibri"/>
                <a:cs typeface="Calibri"/>
              </a:rPr>
              <a:t> </a:t>
            </a:r>
            <a:r>
              <a:rPr lang="en-US" sz="2800" dirty="0">
                <a:latin typeface="Calibri"/>
                <a:cs typeface="Calibri"/>
              </a:rPr>
              <a:t>the</a:t>
            </a:r>
            <a:r>
              <a:rPr lang="en-US" sz="2800" spc="254" dirty="0">
                <a:latin typeface="Calibri"/>
                <a:cs typeface="Calibri"/>
              </a:rPr>
              <a:t> </a:t>
            </a:r>
            <a:r>
              <a:rPr lang="en-US" sz="2800" dirty="0">
                <a:latin typeface="Calibri"/>
                <a:cs typeface="Calibri"/>
              </a:rPr>
              <a:t>desired</a:t>
            </a:r>
            <a:r>
              <a:rPr lang="en-US" sz="2800" spc="260" dirty="0">
                <a:latin typeface="Calibri"/>
                <a:cs typeface="Calibri"/>
              </a:rPr>
              <a:t> </a:t>
            </a:r>
            <a:r>
              <a:rPr lang="en-US" sz="2800" dirty="0">
                <a:latin typeface="Calibri"/>
                <a:cs typeface="Calibri"/>
              </a:rPr>
              <a:t>outputs</a:t>
            </a:r>
            <a:r>
              <a:rPr lang="en-US" sz="2800" spc="254" dirty="0">
                <a:latin typeface="Calibri"/>
                <a:cs typeface="Calibri"/>
              </a:rPr>
              <a:t> </a:t>
            </a:r>
            <a:r>
              <a:rPr lang="en-US" sz="2800" dirty="0">
                <a:latin typeface="Calibri"/>
                <a:cs typeface="Calibri"/>
              </a:rPr>
              <a:t>or</a:t>
            </a:r>
            <a:r>
              <a:rPr lang="en-US" sz="2800" spc="250" dirty="0">
                <a:latin typeface="Calibri"/>
                <a:cs typeface="Calibri"/>
              </a:rPr>
              <a:t> </a:t>
            </a:r>
            <a:r>
              <a:rPr lang="en-US" sz="2800" dirty="0">
                <a:latin typeface="Calibri"/>
                <a:cs typeface="Calibri"/>
              </a:rPr>
              <a:t>targets;</a:t>
            </a:r>
            <a:r>
              <a:rPr lang="en-US" sz="2800" spc="280" dirty="0">
                <a:latin typeface="Calibri"/>
                <a:cs typeface="Calibri"/>
              </a:rPr>
              <a:t> </a:t>
            </a:r>
            <a:r>
              <a:rPr lang="en-US" sz="2800" dirty="0">
                <a:latin typeface="Calibri"/>
                <a:cs typeface="Calibri"/>
              </a:rPr>
              <a:t>basically,</a:t>
            </a:r>
            <a:r>
              <a:rPr lang="en-US" sz="2800" spc="265" dirty="0">
                <a:latin typeface="Calibri"/>
                <a:cs typeface="Calibri"/>
              </a:rPr>
              <a:t> </a:t>
            </a:r>
            <a:r>
              <a:rPr lang="en-US" sz="2800" dirty="0">
                <a:latin typeface="Calibri"/>
                <a:cs typeface="Calibri"/>
              </a:rPr>
              <a:t>“examples”</a:t>
            </a:r>
            <a:r>
              <a:rPr lang="en-US" sz="2800" spc="254" dirty="0">
                <a:latin typeface="Calibri"/>
                <a:cs typeface="Calibri"/>
              </a:rPr>
              <a:t> </a:t>
            </a:r>
            <a:r>
              <a:rPr lang="en-US" sz="2800" spc="-25" dirty="0">
                <a:latin typeface="Calibri"/>
                <a:cs typeface="Calibri"/>
              </a:rPr>
              <a:t>of</a:t>
            </a:r>
            <a:r>
              <a:rPr lang="en-US" sz="2800" dirty="0">
                <a:latin typeface="Calibri"/>
                <a:cs typeface="Calibri"/>
              </a:rPr>
              <a:t> what</a:t>
            </a:r>
            <a:r>
              <a:rPr lang="en-US" sz="2800" spc="120" dirty="0">
                <a:latin typeface="Calibri"/>
                <a:cs typeface="Calibri"/>
              </a:rPr>
              <a:t> </a:t>
            </a:r>
            <a:r>
              <a:rPr lang="en-US" sz="2800" dirty="0">
                <a:latin typeface="Calibri"/>
                <a:cs typeface="Calibri"/>
              </a:rPr>
              <a:t>we</a:t>
            </a:r>
            <a:r>
              <a:rPr lang="en-US" sz="2800" spc="120" dirty="0">
                <a:latin typeface="Calibri"/>
                <a:cs typeface="Calibri"/>
              </a:rPr>
              <a:t> </a:t>
            </a:r>
            <a:r>
              <a:rPr lang="en-US" sz="2800" dirty="0">
                <a:latin typeface="Calibri"/>
                <a:cs typeface="Calibri"/>
              </a:rPr>
              <a:t>want</a:t>
            </a:r>
            <a:r>
              <a:rPr lang="en-US" sz="2800" spc="125" dirty="0">
                <a:latin typeface="Calibri"/>
                <a:cs typeface="Calibri"/>
              </a:rPr>
              <a:t> </a:t>
            </a:r>
            <a:r>
              <a:rPr lang="en-US" sz="2800" dirty="0">
                <a:latin typeface="Calibri"/>
                <a:cs typeface="Calibri"/>
              </a:rPr>
              <a:t>to</a:t>
            </a:r>
            <a:r>
              <a:rPr lang="en-US" sz="2800" spc="120" dirty="0">
                <a:latin typeface="Calibri"/>
                <a:cs typeface="Calibri"/>
              </a:rPr>
              <a:t> </a:t>
            </a:r>
            <a:r>
              <a:rPr lang="en-US" sz="2800" spc="-10" dirty="0">
                <a:latin typeface="Calibri"/>
                <a:cs typeface="Calibri"/>
              </a:rPr>
              <a:t>predict).</a:t>
            </a:r>
            <a:endParaRPr lang="en-US" sz="2800" dirty="0">
              <a:latin typeface="Calibri"/>
              <a:cs typeface="Calibri"/>
            </a:endParaRPr>
          </a:p>
          <a:p>
            <a:pPr algn="just"/>
            <a:endParaRPr lang="en-IN" dirty="0"/>
          </a:p>
          <a:p>
            <a:pPr algn="just"/>
            <a:r>
              <a:rPr lang="en-US" dirty="0"/>
              <a:t>To understand Supervised Learning let’s consider an analogy. As kids we all needed guidance to solve math problems. Our teachers helped us understand what addition is and how it is done. Similarly, you can think of supervised learning as a type of Machine Learning that involves a guide. The labeled data set is the teacher that will train you to understand patterns in the data. The labeled data set is nothing but the training data set.</a:t>
            </a:r>
            <a:endParaRPr lang="en-IN" dirty="0"/>
          </a:p>
          <a:p>
            <a:endParaRPr lang="en-IN" dirty="0"/>
          </a:p>
        </p:txBody>
      </p:sp>
    </p:spTree>
    <p:extLst>
      <p:ext uri="{BB962C8B-B14F-4D97-AF65-F5344CB8AC3E}">
        <p14:creationId xmlns:p14="http://schemas.microsoft.com/office/powerpoint/2010/main" val="1440854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89066</TotalTime>
  <Words>3343</Words>
  <Application>Microsoft Office PowerPoint</Application>
  <PresentationFormat>Widescreen</PresentationFormat>
  <Paragraphs>345</Paragraphs>
  <Slides>56</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Adobe Caslon Pro</vt:lpstr>
      <vt:lpstr>Arial</vt:lpstr>
      <vt:lpstr>Arial</vt:lpstr>
      <vt:lpstr>Arial MT</vt:lpstr>
      <vt:lpstr>Calibri</vt:lpstr>
      <vt:lpstr>Calibri Light</vt:lpstr>
      <vt:lpstr>Cambria</vt:lpstr>
      <vt:lpstr>Carlito</vt:lpstr>
      <vt:lpstr>Helvetica</vt:lpstr>
      <vt:lpstr>MathJax_Main</vt:lpstr>
      <vt:lpstr>MathJax_Math-italic</vt:lpstr>
      <vt:lpstr>Open Sans</vt:lpstr>
      <vt:lpstr>Office Theme</vt:lpstr>
      <vt:lpstr>PowerPoint Presentation</vt:lpstr>
      <vt:lpstr>Machine Learning Types</vt:lpstr>
      <vt:lpstr>Machine Learning Types</vt:lpstr>
      <vt:lpstr>Types of Machine Learning algorithms</vt:lpstr>
      <vt:lpstr>Machine Learning Algorithms: What are the types of Machine Learning Algorithms? </vt:lpstr>
      <vt:lpstr>Types of machine learning algorithms</vt:lpstr>
      <vt:lpstr>Feature values</vt:lpstr>
      <vt:lpstr>1. Supervised Learning </vt:lpstr>
      <vt:lpstr>Supervised Learning</vt:lpstr>
      <vt:lpstr>Supervised learning or label learning</vt:lpstr>
      <vt:lpstr>PowerPoint Presentation</vt:lpstr>
      <vt:lpstr>Supervised learning</vt:lpstr>
      <vt:lpstr>PowerPoint Presentation</vt:lpstr>
      <vt:lpstr>Supervised Learning Types</vt:lpstr>
      <vt:lpstr>PowerPoint Presentation</vt:lpstr>
      <vt:lpstr>Classification Learning</vt:lpstr>
      <vt:lpstr>Classification</vt:lpstr>
      <vt:lpstr>Classification is a type of supervised learning problem</vt:lpstr>
      <vt:lpstr>         Analysis of the customer data to predict whether he will buy computer accessories (Target class: Yes or No) Classifying fruits from features like color, taste, size, weight (Target classes: Apple, Orange, Cherry, Banana) Gender classification from hair length (Target classes: Male or Female)</vt:lpstr>
      <vt:lpstr>Classification Algorithms category</vt:lpstr>
      <vt:lpstr>Applications of Classification Algorithms</vt:lpstr>
      <vt:lpstr>Classification Problem Example</vt:lpstr>
      <vt:lpstr>Regression</vt:lpstr>
      <vt:lpstr>Simple Linear Regression</vt:lpstr>
      <vt:lpstr>Example Dataset, which type of model you may apply on it??</vt:lpstr>
      <vt:lpstr>2. Unsupervised Learning</vt:lpstr>
      <vt:lpstr>PowerPoint Presentation</vt:lpstr>
      <vt:lpstr>PowerPoint Presentation</vt:lpstr>
      <vt:lpstr>Unsupervised Learning</vt:lpstr>
      <vt:lpstr>PowerPoint Presentation</vt:lpstr>
      <vt:lpstr>Categories of unsupervised learning</vt:lpstr>
      <vt:lpstr>Clustering</vt:lpstr>
      <vt:lpstr>PowerPoint Presentation</vt:lpstr>
      <vt:lpstr>Dimensionality Reduction </vt:lpstr>
      <vt:lpstr>PCA</vt:lpstr>
      <vt:lpstr>Unsupervised Learning -- Dimensionality Reduction</vt:lpstr>
      <vt:lpstr>Applications of Unsupervised learning</vt:lpstr>
      <vt:lpstr>PowerPoint Presentation</vt:lpstr>
      <vt:lpstr>PowerPoint Presentation</vt:lpstr>
      <vt:lpstr>PowerPoint Presentation</vt:lpstr>
      <vt:lpstr>PowerPoint Presentation</vt:lpstr>
      <vt:lpstr>PowerPoint Presentation</vt:lpstr>
      <vt:lpstr>Reinforcement Learning</vt:lpstr>
      <vt:lpstr>PowerPoint Presentation</vt:lpstr>
      <vt:lpstr>PowerPoint Presentation</vt:lpstr>
      <vt:lpstr>Illustration of reinforcement learning</vt:lpstr>
      <vt:lpstr>PowerPoint Presentation</vt:lpstr>
      <vt:lpstr>PowerPoint Presentation</vt:lpstr>
      <vt:lpstr>Terminology used in Reinforcement Learning Process</vt:lpstr>
      <vt:lpstr>Terminology used in Reinforcement Learning Process</vt:lpstr>
      <vt:lpstr>Applications of Reinforcement learning</vt:lpstr>
      <vt:lpstr>PowerPoint Presentation</vt:lpstr>
      <vt:lpstr>Applications of Reinforcement learning</vt:lpstr>
      <vt:lpstr>Additional learning technique</vt:lpstr>
      <vt:lpstr>PowerPoint Presentation</vt:lpstr>
      <vt:lpstr>Difference between different learning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Types</dc:title>
  <dc:creator>kriti ohri</dc:creator>
  <cp:lastModifiedBy>lenovo</cp:lastModifiedBy>
  <cp:revision>68</cp:revision>
  <dcterms:created xsi:type="dcterms:W3CDTF">2021-03-18T08:28:55Z</dcterms:created>
  <dcterms:modified xsi:type="dcterms:W3CDTF">2024-08-28T16:59:44Z</dcterms:modified>
</cp:coreProperties>
</file>